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14"/>
  </p:notesMasterIdLst>
  <p:handoutMasterIdLst>
    <p:handoutMasterId r:id="rId15"/>
  </p:handoutMasterIdLst>
  <p:sldIdLst>
    <p:sldId id="318" r:id="rId5"/>
    <p:sldId id="409" r:id="rId6"/>
    <p:sldId id="395" r:id="rId7"/>
    <p:sldId id="401" r:id="rId8"/>
    <p:sldId id="404" r:id="rId9"/>
    <p:sldId id="375" r:id="rId10"/>
    <p:sldId id="376" r:id="rId11"/>
    <p:sldId id="374" r:id="rId12"/>
    <p:sldId id="37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8E4"/>
    <a:srgbClr val="D7D2CB"/>
    <a:srgbClr val="F1EFED"/>
    <a:srgbClr val="8A0008"/>
    <a:srgbClr val="E31B23"/>
    <a:srgbClr val="FC545C"/>
    <a:srgbClr val="373234"/>
    <a:srgbClr val="696567"/>
    <a:srgbClr val="FFFFFF"/>
    <a:srgbClr val="F32A7C"/>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96EEDE-1BFF-433C-9B56-0F7F6E1495E2}" v="1" dt="2025-10-16T10:53:52.071"/>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675" autoAdjust="0"/>
    <p:restoredTop sz="32479" autoAdjust="0"/>
  </p:normalViewPr>
  <p:slideViewPr>
    <p:cSldViewPr snapToGrid="0">
      <p:cViewPr varScale="1">
        <p:scale>
          <a:sx n="63" d="100"/>
          <a:sy n="63" d="100"/>
        </p:scale>
        <p:origin x="508" y="56"/>
      </p:cViewPr>
      <p:guideLst/>
    </p:cSldViewPr>
  </p:slideViewPr>
  <p:notesTextViewPr>
    <p:cViewPr>
      <p:scale>
        <a:sx n="1" d="1"/>
        <a:sy n="1" d="1"/>
      </p:scale>
      <p:origin x="0" y="0"/>
    </p:cViewPr>
  </p:notesTextViewPr>
  <p:notesViewPr>
    <p:cSldViewPr snapToGrid="0">
      <p:cViewPr>
        <p:scale>
          <a:sx n="1" d="2"/>
          <a:sy n="1" d="2"/>
        </p:scale>
        <p:origin x="9160" y="323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orgi Tomlinson" userId="e76ba389-74dd-4eca-9c14-31753fa7139d" providerId="ADAL" clId="{16A08A37-8542-4EA5-9490-09A5BDD0C9B5}"/>
    <pc:docChg chg="mod">
      <pc:chgData name="Georgi Tomlinson" userId="e76ba389-74dd-4eca-9c14-31753fa7139d" providerId="ADAL" clId="{16A08A37-8542-4EA5-9490-09A5BDD0C9B5}" dt="2025-10-08T00:44:58.722" v="0" actId="33475"/>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10/16/2025</a:t>
            </a:fld>
            <a:endParaRPr lang="en-US"/>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16/10/2025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draftings.com.au/everything-you-need-to-know-about-technical-drawings/"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darnelltechnical.com/what-is-technical-drawing/"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draftings.com.au/everything-you-need-to-know-about-technical-drawings/"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darnelltechnical.com/what-is-technical-drawing/"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Extra resources: </a:t>
            </a:r>
          </a:p>
          <a:p>
            <a:pPr marL="228600" indent="-228600">
              <a:buAutoNum type="arabicPeriod"/>
            </a:pPr>
            <a:r>
              <a:rPr lang="en-AU" b="0" i="0" dirty="0">
                <a:solidFill>
                  <a:srgbClr val="3A3A3A"/>
                </a:solidFill>
                <a:effectLst/>
                <a:latin typeface="arial" panose="020B0604020202020204" pitchFamily="34" charset="0"/>
              </a:rPr>
              <a:t>Branoff, T. J., Jensen, C. H., Hines, R., &amp; ProQuest. (2016). </a:t>
            </a:r>
            <a:r>
              <a:rPr lang="en-AU" b="0" i="1" dirty="0">
                <a:solidFill>
                  <a:srgbClr val="3A3A3A"/>
                </a:solidFill>
                <a:effectLst/>
                <a:latin typeface="arial" panose="020B0604020202020204" pitchFamily="34" charset="0"/>
              </a:rPr>
              <a:t>Interpreting engineering drawings</a:t>
            </a:r>
            <a:r>
              <a:rPr lang="en-AU" b="0" i="0" dirty="0">
                <a:solidFill>
                  <a:srgbClr val="3A3A3A"/>
                </a:solidFill>
                <a:effectLst/>
                <a:latin typeface="arial" panose="020B0604020202020204" pitchFamily="34" charset="0"/>
              </a:rPr>
              <a:t> (Eighth edition.). Cengage Learning.</a:t>
            </a:r>
          </a:p>
          <a:p>
            <a:pPr marL="228600" indent="-228600">
              <a:buAutoNum type="arabicPeriod"/>
            </a:pPr>
            <a:r>
              <a:rPr lang="en-AU" dirty="0">
                <a:hlinkClick r:id="rId3"/>
              </a:rPr>
              <a:t>Everything You Need To Know About Technical Drawings</a:t>
            </a:r>
            <a:r>
              <a:rPr lang="en-AU" dirty="0"/>
              <a:t> , https://draftings.com.au/everything-you-need-to-know-about-technical-drawings/</a:t>
            </a:r>
          </a:p>
          <a:p>
            <a:pPr marL="228600" indent="-228600">
              <a:buAutoNum type="arabicPeriod"/>
            </a:pPr>
            <a:r>
              <a:rPr lang="en-AU" dirty="0">
                <a:hlinkClick r:id="rId4"/>
              </a:rPr>
              <a:t>What Is Technical Drawing? – Darnell Technical Services Inc.</a:t>
            </a:r>
            <a:r>
              <a:rPr lang="en-AU" dirty="0"/>
              <a:t> , https://darnelltechnical.com/what-is-technical-drawing/</a:t>
            </a:r>
          </a:p>
          <a:p>
            <a:pPr marL="228600" indent="-228600">
              <a:buAutoNum type="arabicPeriod"/>
            </a:pPr>
            <a:r>
              <a:rPr lang="en-US" i="1" dirty="0"/>
              <a:t>AS 1100.101 Technical drawing, Part 101: General principles</a:t>
            </a:r>
            <a:r>
              <a:rPr lang="en-US" dirty="0"/>
              <a:t>.</a:t>
            </a:r>
          </a:p>
          <a:p>
            <a:pPr marL="228600" indent="-228600">
              <a:buAutoNum type="arabicPeriod"/>
            </a:pPr>
            <a:r>
              <a:rPr lang="en-US" i="1" dirty="0"/>
              <a:t>AS 1000 The international System of Units (SI) and its applications.</a:t>
            </a:r>
          </a:p>
          <a:p>
            <a:pPr marL="228600" indent="-228600">
              <a:buAutoNum type="arabicPeriod"/>
            </a:pPr>
            <a:r>
              <a:rPr lang="en-US" b="0" i="1" dirty="0">
                <a:solidFill>
                  <a:srgbClr val="3A3A3A"/>
                </a:solidFill>
                <a:effectLst/>
                <a:latin typeface="arial" panose="020B0604020202020204" pitchFamily="34" charset="0"/>
              </a:rPr>
              <a:t>AS1100.201 Technical drawing, Part 201: Mechanical drawing.</a:t>
            </a:r>
            <a:endParaRPr lang="en-AU" b="0" i="0" dirty="0">
              <a:solidFill>
                <a:srgbClr val="3A3A3A"/>
              </a:solidFill>
              <a:effectLst/>
              <a:latin typeface="arial" panose="020B0604020202020204" pitchFamily="34" charset="0"/>
            </a:endParaRPr>
          </a:p>
          <a:p>
            <a:pPr marL="228600" indent="-228600">
              <a:buAutoNum type="arabicPeriod"/>
            </a:pPr>
            <a:endParaRPr lang="en-AU" b="0" i="0" dirty="0">
              <a:solidFill>
                <a:srgbClr val="3A3A3A"/>
              </a:solidFill>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9E153D6C-43B9-4211-B633-CC7148638171}" type="slidenum">
              <a:rPr lang="en-AU" smtClean="0"/>
              <a:t>4</a:t>
            </a:fld>
            <a:endParaRPr lang="en-AU"/>
          </a:p>
        </p:txBody>
      </p:sp>
    </p:spTree>
    <p:extLst>
      <p:ext uri="{BB962C8B-B14F-4D97-AF65-F5344CB8AC3E}">
        <p14:creationId xmlns:p14="http://schemas.microsoft.com/office/powerpoint/2010/main" val="3039794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59E6DB-854F-A38E-2F26-9F99FEA48F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C82DE2-5E16-E5C4-B2B9-956CEEFCF0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F6A795-A35D-8787-F6BA-2D63F5EC0169}"/>
              </a:ext>
            </a:extLst>
          </p:cNvPr>
          <p:cNvSpPr>
            <a:spLocks noGrp="1"/>
          </p:cNvSpPr>
          <p:nvPr>
            <p:ph type="body" idx="1"/>
          </p:nvPr>
        </p:nvSpPr>
        <p:spPr/>
        <p:txBody>
          <a:bodyPr/>
          <a:lstStyle/>
          <a:p>
            <a:r>
              <a:rPr lang="en-AU" dirty="0"/>
              <a:t>Extra resources: </a:t>
            </a:r>
          </a:p>
          <a:p>
            <a:pPr marL="228600" indent="-228600">
              <a:buAutoNum type="arabicPeriod"/>
            </a:pPr>
            <a:r>
              <a:rPr lang="en-AU" b="0" i="0" dirty="0">
                <a:solidFill>
                  <a:srgbClr val="3A3A3A"/>
                </a:solidFill>
                <a:effectLst/>
                <a:latin typeface="arial" panose="020B0604020202020204" pitchFamily="34" charset="0"/>
              </a:rPr>
              <a:t>Branoff, T. J., Jensen, C. H., Hines, R., &amp; ProQuest. (2016). </a:t>
            </a:r>
            <a:r>
              <a:rPr lang="en-AU" b="0" i="1" dirty="0">
                <a:solidFill>
                  <a:srgbClr val="3A3A3A"/>
                </a:solidFill>
                <a:effectLst/>
                <a:latin typeface="arial" panose="020B0604020202020204" pitchFamily="34" charset="0"/>
              </a:rPr>
              <a:t>Interpreting engineering drawings</a:t>
            </a:r>
            <a:r>
              <a:rPr lang="en-AU" b="0" i="0" dirty="0">
                <a:solidFill>
                  <a:srgbClr val="3A3A3A"/>
                </a:solidFill>
                <a:effectLst/>
                <a:latin typeface="arial" panose="020B0604020202020204" pitchFamily="34" charset="0"/>
              </a:rPr>
              <a:t> (Eighth edition.). Cengage Learning.</a:t>
            </a:r>
          </a:p>
          <a:p>
            <a:pPr marL="228600" indent="-228600">
              <a:buAutoNum type="arabicPeriod"/>
            </a:pPr>
            <a:r>
              <a:rPr lang="en-AU" dirty="0">
                <a:hlinkClick r:id="rId3"/>
              </a:rPr>
              <a:t>Everything You Need To Know About Technical Drawings</a:t>
            </a:r>
            <a:r>
              <a:rPr lang="en-AU" dirty="0"/>
              <a:t> , https://draftings.com.au/everything-you-need-to-know-about-technical-drawings/</a:t>
            </a:r>
          </a:p>
          <a:p>
            <a:pPr marL="228600" indent="-228600">
              <a:buAutoNum type="arabicPeriod"/>
            </a:pPr>
            <a:r>
              <a:rPr lang="en-AU" dirty="0">
                <a:hlinkClick r:id="rId4"/>
              </a:rPr>
              <a:t>What Is Technical Drawing? – Darnell Technical Services Inc.</a:t>
            </a:r>
            <a:r>
              <a:rPr lang="en-AU" dirty="0"/>
              <a:t> , https://darnelltechnical.com/what-is-technical-drawing/</a:t>
            </a:r>
          </a:p>
          <a:p>
            <a:pPr marL="228600" indent="-228600">
              <a:buAutoNum type="arabicPeriod"/>
            </a:pPr>
            <a:r>
              <a:rPr lang="en-US" i="1" dirty="0"/>
              <a:t>AS 1100.101 Technical drawing, Part 101: General principles</a:t>
            </a:r>
            <a:r>
              <a:rPr lang="en-US" dirty="0"/>
              <a:t>.</a:t>
            </a:r>
          </a:p>
          <a:p>
            <a:pPr marL="228600" indent="-228600">
              <a:buAutoNum type="arabicPeriod"/>
            </a:pPr>
            <a:r>
              <a:rPr lang="en-US" i="1" dirty="0"/>
              <a:t>AS 1000 The international System of Units (SI) and its applications.</a:t>
            </a:r>
          </a:p>
          <a:p>
            <a:pPr marL="228600" indent="-228600">
              <a:buAutoNum type="arabicPeriod"/>
            </a:pPr>
            <a:r>
              <a:rPr lang="en-US" b="0" i="1" dirty="0">
                <a:solidFill>
                  <a:srgbClr val="3A3A3A"/>
                </a:solidFill>
                <a:effectLst/>
                <a:latin typeface="arial" panose="020B0604020202020204" pitchFamily="34" charset="0"/>
              </a:rPr>
              <a:t>AS1100.201 Technical drawing, Part 201: Mechanical drawing.</a:t>
            </a:r>
            <a:endParaRPr lang="en-AU" b="0" i="0" dirty="0">
              <a:solidFill>
                <a:srgbClr val="3A3A3A"/>
              </a:solidFill>
              <a:effectLst/>
              <a:latin typeface="arial" panose="020B0604020202020204" pitchFamily="34" charset="0"/>
            </a:endParaRPr>
          </a:p>
          <a:p>
            <a:pPr marL="228600" indent="-228600">
              <a:buAutoNum type="arabicPeriod"/>
            </a:pPr>
            <a:endParaRPr lang="en-AU" b="0" i="0" dirty="0">
              <a:solidFill>
                <a:srgbClr val="3A3A3A"/>
              </a:solidFill>
              <a:effectLst/>
              <a:latin typeface="arial" panose="020B0604020202020204" pitchFamily="34" charset="0"/>
            </a:endParaRPr>
          </a:p>
          <a:p>
            <a:endParaRPr lang="en-GB" dirty="0"/>
          </a:p>
        </p:txBody>
      </p:sp>
      <p:sp>
        <p:nvSpPr>
          <p:cNvPr id="4" name="Slide Number Placeholder 3">
            <a:extLst>
              <a:ext uri="{FF2B5EF4-FFF2-40B4-BE49-F238E27FC236}">
                <a16:creationId xmlns:a16="http://schemas.microsoft.com/office/drawing/2014/main" id="{1E92724C-54B6-85F4-1E81-AEE3D0DCD710}"/>
              </a:ext>
            </a:extLst>
          </p:cNvPr>
          <p:cNvSpPr>
            <a:spLocks noGrp="1"/>
          </p:cNvSpPr>
          <p:nvPr>
            <p:ph type="sldNum" sz="quarter" idx="5"/>
          </p:nvPr>
        </p:nvSpPr>
        <p:spPr/>
        <p:txBody>
          <a:bodyPr/>
          <a:lstStyle/>
          <a:p>
            <a:fld id="{9E153D6C-43B9-4211-B633-CC7148638171}" type="slidenum">
              <a:rPr lang="en-AU" smtClean="0"/>
              <a:t>5</a:t>
            </a:fld>
            <a:endParaRPr lang="en-AU"/>
          </a:p>
        </p:txBody>
      </p:sp>
    </p:spTree>
    <p:extLst>
      <p:ext uri="{BB962C8B-B14F-4D97-AF65-F5344CB8AC3E}">
        <p14:creationId xmlns:p14="http://schemas.microsoft.com/office/powerpoint/2010/main" val="1010314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D7827-4149-4F06-AC09-5442544DE1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7ABE84-2C5A-BDF3-3488-D7A5137C09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C39694-2406-A8F5-8BE5-C6D3C3846DEF}"/>
              </a:ext>
            </a:extLst>
          </p:cNvPr>
          <p:cNvSpPr>
            <a:spLocks noGrp="1"/>
          </p:cNvSpPr>
          <p:nvPr>
            <p:ph type="body" idx="1"/>
          </p:nvPr>
        </p:nvSpPr>
        <p:spPr/>
        <p:txBody>
          <a:bodyPr/>
          <a:lstStyle/>
          <a:p>
            <a:r>
              <a:rPr lang="en-AU" dirty="0"/>
              <a:t>Extra resources:</a:t>
            </a:r>
          </a:p>
          <a:p>
            <a:r>
              <a:rPr lang="en-AU" dirty="0"/>
              <a:t>Manual drafting: see </a:t>
            </a:r>
            <a:r>
              <a:rPr lang="en-AU" b="0" i="0" dirty="0">
                <a:solidFill>
                  <a:srgbClr val="3A3A3A"/>
                </a:solidFill>
                <a:effectLst/>
                <a:latin typeface="arial" panose="020B0604020202020204" pitchFamily="34" charset="0"/>
              </a:rPr>
              <a:t>Parthasarathy, N. S., &amp; Murali, V. (2015). </a:t>
            </a:r>
            <a:r>
              <a:rPr lang="en-AU" b="0" i="1" dirty="0">
                <a:solidFill>
                  <a:srgbClr val="3A3A3A"/>
                </a:solidFill>
                <a:effectLst/>
                <a:latin typeface="arial" panose="020B0604020202020204" pitchFamily="34" charset="0"/>
              </a:rPr>
              <a:t>Engineering drawing</a:t>
            </a:r>
            <a:r>
              <a:rPr lang="en-AU" b="0" i="0" dirty="0">
                <a:solidFill>
                  <a:srgbClr val="3A3A3A"/>
                </a:solidFill>
                <a:effectLst/>
                <a:latin typeface="arial" panose="020B0604020202020204" pitchFamily="34" charset="0"/>
              </a:rPr>
              <a:t>. Oxford University Press.</a:t>
            </a:r>
          </a:p>
          <a:p>
            <a:endParaRPr lang="en-AU" dirty="0"/>
          </a:p>
        </p:txBody>
      </p:sp>
      <p:sp>
        <p:nvSpPr>
          <p:cNvPr id="4" name="Slide Number Placeholder 3">
            <a:extLst>
              <a:ext uri="{FF2B5EF4-FFF2-40B4-BE49-F238E27FC236}">
                <a16:creationId xmlns:a16="http://schemas.microsoft.com/office/drawing/2014/main" id="{CFE81CA3-C8BF-48E9-0901-62EB61C270F2}"/>
              </a:ext>
            </a:extLst>
          </p:cNvPr>
          <p:cNvSpPr>
            <a:spLocks noGrp="1"/>
          </p:cNvSpPr>
          <p:nvPr>
            <p:ph type="sldNum" sz="quarter" idx="5"/>
          </p:nvPr>
        </p:nvSpPr>
        <p:spPr/>
        <p:txBody>
          <a:bodyPr/>
          <a:lstStyle/>
          <a:p>
            <a:fld id="{9E153D6C-43B9-4211-B633-CC7148638171}" type="slidenum">
              <a:rPr lang="en-AU" smtClean="0"/>
              <a:t>6</a:t>
            </a:fld>
            <a:endParaRPr lang="en-AU" dirty="0"/>
          </a:p>
        </p:txBody>
      </p:sp>
    </p:spTree>
    <p:extLst>
      <p:ext uri="{BB962C8B-B14F-4D97-AF65-F5344CB8AC3E}">
        <p14:creationId xmlns:p14="http://schemas.microsoft.com/office/powerpoint/2010/main" val="3308286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Notes: </a:t>
            </a:r>
          </a:p>
          <a:p>
            <a:r>
              <a:rPr lang="en-AU" b="1" dirty="0"/>
              <a:t>Isometric Drawing</a:t>
            </a:r>
          </a:p>
          <a:p>
            <a:r>
              <a:rPr lang="en-AU" dirty="0"/>
              <a:t>-Shows the object with the axes at 120° angles.</a:t>
            </a:r>
          </a:p>
          <a:p>
            <a:r>
              <a:rPr lang="en-AU" dirty="0"/>
              <a:t>-All dimensions are to scale, but the angles are distorted.</a:t>
            </a:r>
          </a:p>
          <a:p>
            <a:r>
              <a:rPr lang="en-AU" dirty="0"/>
              <a:t>-Common in engineering and technical design.</a:t>
            </a:r>
          </a:p>
          <a:p>
            <a:r>
              <a:rPr lang="en-AU" b="1" dirty="0"/>
              <a:t>Oblique Drawing</a:t>
            </a:r>
          </a:p>
          <a:p>
            <a:r>
              <a:rPr lang="en-AU" dirty="0"/>
              <a:t>-The front face is drawn true to scale and shape.</a:t>
            </a:r>
          </a:p>
          <a:p>
            <a:r>
              <a:rPr lang="en-AU" dirty="0"/>
              <a:t>-The depth is represented at an angle (usually 45°), often not to scale.</a:t>
            </a:r>
          </a:p>
          <a:p>
            <a:r>
              <a:rPr lang="en-AU" dirty="0"/>
              <a:t>-Common in marketing brochure to explain the product features. </a:t>
            </a:r>
          </a:p>
          <a:p>
            <a:r>
              <a:rPr lang="en-AU" b="1" dirty="0"/>
              <a:t>Perspective Drawing</a:t>
            </a:r>
          </a:p>
          <a:p>
            <a:r>
              <a:rPr lang="en-AU" dirty="0"/>
              <a:t>-Mimics how the human eye sees objects.</a:t>
            </a:r>
          </a:p>
          <a:p>
            <a:r>
              <a:rPr lang="en-AU" dirty="0"/>
              <a:t>-Uses vanishing points to create depth.</a:t>
            </a:r>
          </a:p>
          <a:p>
            <a:r>
              <a:rPr lang="en-AU" dirty="0"/>
              <a:t>-Often used for artistic or architectural purposes. </a:t>
            </a:r>
          </a:p>
          <a:p>
            <a:endParaRPr lang="en-AU" dirty="0"/>
          </a:p>
          <a:p>
            <a:r>
              <a:rPr lang="en-AU" dirty="0"/>
              <a:t>Reference: </a:t>
            </a:r>
          </a:p>
          <a:p>
            <a:r>
              <a:rPr lang="en-AU" dirty="0"/>
              <a:t>1.</a:t>
            </a:r>
            <a:r>
              <a:rPr lang="en-AU" b="0" i="0" dirty="0">
                <a:solidFill>
                  <a:srgbClr val="555555"/>
                </a:solidFill>
                <a:effectLst/>
                <a:latin typeface="robotoregular"/>
              </a:rPr>
              <a:t> Branoff, Ted. </a:t>
            </a:r>
            <a:r>
              <a:rPr lang="en-AU" b="0" i="1" dirty="0">
                <a:solidFill>
                  <a:srgbClr val="555555"/>
                </a:solidFill>
                <a:effectLst/>
                <a:latin typeface="robotoregular"/>
              </a:rPr>
              <a:t>Interpreting Engineering Drawings</a:t>
            </a:r>
            <a:r>
              <a:rPr lang="en-AU" b="0" i="0" dirty="0">
                <a:solidFill>
                  <a:srgbClr val="555555"/>
                </a:solidFill>
                <a:effectLst/>
                <a:latin typeface="robotoregular"/>
              </a:rPr>
              <a:t>, Cengage, 2015.</a:t>
            </a:r>
            <a:r>
              <a:rPr lang="en-AU" b="0" i="1" dirty="0">
                <a:solidFill>
                  <a:srgbClr val="555555"/>
                </a:solidFill>
                <a:effectLst/>
                <a:latin typeface="robotoregular"/>
              </a:rPr>
              <a:t> ProQuest </a:t>
            </a:r>
            <a:r>
              <a:rPr lang="en-AU" b="0" i="1" dirty="0" err="1">
                <a:solidFill>
                  <a:srgbClr val="555555"/>
                </a:solidFill>
                <a:effectLst/>
                <a:latin typeface="robotoregular"/>
              </a:rPr>
              <a:t>Ebook</a:t>
            </a:r>
            <a:r>
              <a:rPr lang="en-AU" b="0" i="1" dirty="0">
                <a:solidFill>
                  <a:srgbClr val="555555"/>
                </a:solidFill>
                <a:effectLst/>
                <a:latin typeface="robotoregular"/>
              </a:rPr>
              <a:t> Central</a:t>
            </a:r>
            <a:r>
              <a:rPr lang="en-AU" b="0" i="0" dirty="0">
                <a:solidFill>
                  <a:srgbClr val="555555"/>
                </a:solidFill>
                <a:effectLst/>
                <a:latin typeface="robotoregular"/>
              </a:rPr>
              <a:t>, page 2. https://ebookcentral.proquest.com/lib/qut/detail.action?docID=6798671.</a:t>
            </a:r>
            <a:endParaRPr lang="en-AU" dirty="0"/>
          </a:p>
          <a:p>
            <a:endParaRPr lang="en-AU" dirty="0"/>
          </a:p>
        </p:txBody>
      </p:sp>
      <p:sp>
        <p:nvSpPr>
          <p:cNvPr id="4" name="Slide Number Placeholder 3"/>
          <p:cNvSpPr>
            <a:spLocks noGrp="1"/>
          </p:cNvSpPr>
          <p:nvPr>
            <p:ph type="sldNum" sz="quarter" idx="5"/>
          </p:nvPr>
        </p:nvSpPr>
        <p:spPr/>
        <p:txBody>
          <a:bodyPr/>
          <a:lstStyle/>
          <a:p>
            <a:fld id="{9E153D6C-43B9-4211-B633-CC7148638171}" type="slidenum">
              <a:rPr lang="en-AU" smtClean="0"/>
              <a:t>7</a:t>
            </a:fld>
            <a:endParaRPr lang="en-AU"/>
          </a:p>
        </p:txBody>
      </p:sp>
    </p:spTree>
    <p:extLst>
      <p:ext uri="{BB962C8B-B14F-4D97-AF65-F5344CB8AC3E}">
        <p14:creationId xmlns:p14="http://schemas.microsoft.com/office/powerpoint/2010/main" val="4115529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Reference:</a:t>
            </a:r>
          </a:p>
          <a:p>
            <a:r>
              <a:rPr lang="en-AU" b="0" i="0" dirty="0">
                <a:solidFill>
                  <a:srgbClr val="555555"/>
                </a:solidFill>
                <a:effectLst/>
                <a:latin typeface="-apple-system"/>
              </a:rPr>
              <a:t>1. Giesecke, Frederick, et al. </a:t>
            </a:r>
            <a:r>
              <a:rPr lang="en-AU" b="0" i="1" dirty="0">
                <a:solidFill>
                  <a:srgbClr val="555555"/>
                </a:solidFill>
                <a:effectLst/>
                <a:latin typeface="-apple-system"/>
              </a:rPr>
              <a:t>Technical Drawing with Engineering Graphics</a:t>
            </a:r>
            <a:r>
              <a:rPr lang="en-AU" b="0" i="0" dirty="0">
                <a:solidFill>
                  <a:srgbClr val="555555"/>
                </a:solidFill>
                <a:effectLst/>
                <a:latin typeface="-apple-system"/>
              </a:rPr>
              <a:t>, Pearson Education, Limited, 2023. page 51. </a:t>
            </a:r>
            <a:r>
              <a:rPr lang="en-AU" b="0" i="1" dirty="0">
                <a:solidFill>
                  <a:srgbClr val="555555"/>
                </a:solidFill>
                <a:effectLst/>
                <a:latin typeface="-apple-system"/>
              </a:rPr>
              <a:t> ProQuest </a:t>
            </a:r>
            <a:r>
              <a:rPr lang="en-AU" b="0" i="1" dirty="0" err="1">
                <a:solidFill>
                  <a:srgbClr val="555555"/>
                </a:solidFill>
                <a:effectLst/>
                <a:latin typeface="-apple-system"/>
              </a:rPr>
              <a:t>Ebook</a:t>
            </a:r>
            <a:r>
              <a:rPr lang="en-AU" b="0" i="1" dirty="0">
                <a:solidFill>
                  <a:srgbClr val="555555"/>
                </a:solidFill>
                <a:effectLst/>
                <a:latin typeface="-apple-system"/>
              </a:rPr>
              <a:t> Central</a:t>
            </a:r>
            <a:r>
              <a:rPr lang="en-AU" b="0" i="0" dirty="0">
                <a:solidFill>
                  <a:srgbClr val="555555"/>
                </a:solidFill>
                <a:effectLst/>
                <a:latin typeface="-apple-system"/>
              </a:rPr>
              <a:t>, https://ebookcentral.proquest.com/lib/qut/detail.action?docID=7216926.</a:t>
            </a:r>
            <a:endParaRPr lang="en-AU" dirty="0"/>
          </a:p>
        </p:txBody>
      </p:sp>
      <p:sp>
        <p:nvSpPr>
          <p:cNvPr id="4" name="Slide Number Placeholder 3"/>
          <p:cNvSpPr>
            <a:spLocks noGrp="1"/>
          </p:cNvSpPr>
          <p:nvPr>
            <p:ph type="sldNum" sz="quarter" idx="5"/>
          </p:nvPr>
        </p:nvSpPr>
        <p:spPr/>
        <p:txBody>
          <a:bodyPr/>
          <a:lstStyle/>
          <a:p>
            <a:fld id="{9E153D6C-43B9-4211-B633-CC7148638171}" type="slidenum">
              <a:rPr lang="en-AU" smtClean="0"/>
              <a:t>8</a:t>
            </a:fld>
            <a:endParaRPr lang="en-AU"/>
          </a:p>
        </p:txBody>
      </p:sp>
    </p:spTree>
    <p:extLst>
      <p:ext uri="{BB962C8B-B14F-4D97-AF65-F5344CB8AC3E}">
        <p14:creationId xmlns:p14="http://schemas.microsoft.com/office/powerpoint/2010/main" val="215223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83C7F-2432-6EC6-3C22-FB297231B8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F358F1-008C-1B51-AFE1-57D9B96FA9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B649D1-F6B1-08B5-D316-14B98810D3CE}"/>
              </a:ext>
            </a:extLst>
          </p:cNvPr>
          <p:cNvSpPr>
            <a:spLocks noGrp="1"/>
          </p:cNvSpPr>
          <p:nvPr>
            <p:ph type="body" idx="1"/>
          </p:nvPr>
        </p:nvSpPr>
        <p:spPr/>
        <p:txBody>
          <a:bodyPr/>
          <a:lstStyle/>
          <a:p>
            <a:r>
              <a:rPr lang="en-AU" dirty="0"/>
              <a:t>Reference:</a:t>
            </a:r>
          </a:p>
          <a:p>
            <a:pPr marL="228600" indent="-228600">
              <a:buAutoNum type="arabicPeriod"/>
            </a:pPr>
            <a:r>
              <a:rPr lang="en-AU" b="0" i="0" dirty="0">
                <a:solidFill>
                  <a:srgbClr val="555555"/>
                </a:solidFill>
                <a:effectLst/>
                <a:latin typeface="robotoregular"/>
              </a:rPr>
              <a:t>Branoff, Ted. </a:t>
            </a:r>
            <a:r>
              <a:rPr lang="en-AU" b="0" i="1" dirty="0">
                <a:solidFill>
                  <a:srgbClr val="555555"/>
                </a:solidFill>
                <a:effectLst/>
                <a:latin typeface="robotoregular"/>
              </a:rPr>
              <a:t>Interpreting Engineering Drawings</a:t>
            </a:r>
            <a:r>
              <a:rPr lang="en-AU" b="0" i="0" dirty="0">
                <a:solidFill>
                  <a:srgbClr val="555555"/>
                </a:solidFill>
                <a:effectLst/>
                <a:latin typeface="robotoregular"/>
              </a:rPr>
              <a:t>, Cengage, 2015. Page 25. </a:t>
            </a:r>
            <a:r>
              <a:rPr lang="en-AU" b="0" i="1" dirty="0">
                <a:solidFill>
                  <a:srgbClr val="555555"/>
                </a:solidFill>
                <a:effectLst/>
                <a:latin typeface="robotoregular"/>
              </a:rPr>
              <a:t> ProQuest </a:t>
            </a:r>
            <a:r>
              <a:rPr lang="en-AU" b="0" i="1" dirty="0" err="1">
                <a:solidFill>
                  <a:srgbClr val="555555"/>
                </a:solidFill>
                <a:effectLst/>
                <a:latin typeface="robotoregular"/>
              </a:rPr>
              <a:t>Ebook</a:t>
            </a:r>
            <a:r>
              <a:rPr lang="en-AU" b="0" i="1" dirty="0">
                <a:solidFill>
                  <a:srgbClr val="555555"/>
                </a:solidFill>
                <a:effectLst/>
                <a:latin typeface="robotoregular"/>
              </a:rPr>
              <a:t> Central</a:t>
            </a:r>
            <a:r>
              <a:rPr lang="en-AU" b="0" i="0" dirty="0">
                <a:solidFill>
                  <a:srgbClr val="555555"/>
                </a:solidFill>
                <a:effectLst/>
                <a:latin typeface="robotoregular"/>
              </a:rPr>
              <a:t>, https://ebookcentral.proquest.com/lib/qut/detail.action?docID=6798671.</a:t>
            </a:r>
          </a:p>
          <a:p>
            <a:pPr marL="228600" indent="-228600">
              <a:buAutoNum type="arabicPeriod"/>
            </a:pPr>
            <a:r>
              <a:rPr lang="en-AU" b="0" i="0" dirty="0">
                <a:solidFill>
                  <a:srgbClr val="555555"/>
                </a:solidFill>
                <a:effectLst/>
                <a:latin typeface="robotoregular"/>
              </a:rPr>
              <a:t>Branoff, Ted. </a:t>
            </a:r>
            <a:r>
              <a:rPr lang="en-AU" b="0" i="1" dirty="0">
                <a:solidFill>
                  <a:srgbClr val="555555"/>
                </a:solidFill>
                <a:effectLst/>
                <a:latin typeface="robotoregular"/>
              </a:rPr>
              <a:t>Interpreting Engineering Drawings</a:t>
            </a:r>
            <a:r>
              <a:rPr lang="en-AU" b="0" i="0" dirty="0">
                <a:solidFill>
                  <a:srgbClr val="555555"/>
                </a:solidFill>
                <a:effectLst/>
                <a:latin typeface="robotoregular"/>
              </a:rPr>
              <a:t>, Cengage, 2015.</a:t>
            </a:r>
            <a:r>
              <a:rPr lang="en-AU" b="0" i="1" dirty="0">
                <a:solidFill>
                  <a:srgbClr val="555555"/>
                </a:solidFill>
                <a:effectLst/>
                <a:latin typeface="robotoregular"/>
              </a:rPr>
              <a:t> Page 26. ProQuest </a:t>
            </a:r>
            <a:r>
              <a:rPr lang="en-AU" b="0" i="1" dirty="0" err="1">
                <a:solidFill>
                  <a:srgbClr val="555555"/>
                </a:solidFill>
                <a:effectLst/>
                <a:latin typeface="robotoregular"/>
              </a:rPr>
              <a:t>Ebook</a:t>
            </a:r>
            <a:r>
              <a:rPr lang="en-AU" b="0" i="1" dirty="0">
                <a:solidFill>
                  <a:srgbClr val="555555"/>
                </a:solidFill>
                <a:effectLst/>
                <a:latin typeface="robotoregular"/>
              </a:rPr>
              <a:t> Central</a:t>
            </a:r>
            <a:r>
              <a:rPr lang="en-AU" b="0" i="0" dirty="0">
                <a:solidFill>
                  <a:srgbClr val="555555"/>
                </a:solidFill>
                <a:effectLst/>
                <a:latin typeface="robotoregular"/>
              </a:rPr>
              <a:t>, https://ebookcentral.proquest.com/lib/qut/detail.action?docID=6798671.</a:t>
            </a:r>
            <a:endParaRPr lang="en-AU" dirty="0"/>
          </a:p>
        </p:txBody>
      </p:sp>
      <p:sp>
        <p:nvSpPr>
          <p:cNvPr id="4" name="Slide Number Placeholder 3">
            <a:extLst>
              <a:ext uri="{FF2B5EF4-FFF2-40B4-BE49-F238E27FC236}">
                <a16:creationId xmlns:a16="http://schemas.microsoft.com/office/drawing/2014/main" id="{379CFC2D-084E-5534-E716-628F7A2198BD}"/>
              </a:ext>
            </a:extLst>
          </p:cNvPr>
          <p:cNvSpPr>
            <a:spLocks noGrp="1"/>
          </p:cNvSpPr>
          <p:nvPr>
            <p:ph type="sldNum" sz="quarter" idx="5"/>
          </p:nvPr>
        </p:nvSpPr>
        <p:spPr/>
        <p:txBody>
          <a:bodyPr/>
          <a:lstStyle/>
          <a:p>
            <a:fld id="{9E153D6C-43B9-4211-B633-CC7148638171}" type="slidenum">
              <a:rPr lang="en-AU" smtClean="0"/>
              <a:t>9</a:t>
            </a:fld>
            <a:endParaRPr lang="en-AU"/>
          </a:p>
        </p:txBody>
      </p:sp>
    </p:spTree>
    <p:extLst>
      <p:ext uri="{BB962C8B-B14F-4D97-AF65-F5344CB8AC3E}">
        <p14:creationId xmlns:p14="http://schemas.microsoft.com/office/powerpoint/2010/main" val="18023425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1571875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146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07585653"/>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11157268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25644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1690606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9664809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dirty="0"/>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05068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57600288"/>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2160519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85908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586526999"/>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24799989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217117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1993385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25575618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91552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7142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750594"/>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49288153"/>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4785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8336371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2490454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Tree>
    <p:extLst>
      <p:ext uri="{BB962C8B-B14F-4D97-AF65-F5344CB8AC3E}">
        <p14:creationId xmlns:p14="http://schemas.microsoft.com/office/powerpoint/2010/main" val="3870613091"/>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80715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58163317"/>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826488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6675228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1731633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43325926"/>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2" name="Text Placeholder 6">
            <a:extLst>
              <a:ext uri="{FF2B5EF4-FFF2-40B4-BE49-F238E27FC236}">
                <a16:creationId xmlns:a16="http://schemas.microsoft.com/office/drawing/2014/main" id="{3A192442-C9EE-1AC0-9261-4ADD4B4443DF}"/>
              </a:ext>
            </a:extLst>
          </p:cNvPr>
          <p:cNvSpPr>
            <a:spLocks noGrp="1"/>
          </p:cNvSpPr>
          <p:nvPr>
            <p:ph type="body" sz="quarter" idx="13" hasCustomPrompt="1"/>
          </p:nvPr>
        </p:nvSpPr>
        <p:spPr>
          <a:xfrm>
            <a:off x="0" y="336632"/>
            <a:ext cx="339305" cy="1385619"/>
          </a:xfrm>
          <a:solidFill>
            <a:schemeClr val="accent3"/>
          </a:solidFill>
        </p:spPr>
        <p:txBody>
          <a:bodyPr vert="vert270" wrap="none" lIns="72000" tIns="72000" rIns="72000" bIns="72000"/>
          <a:lstStyle>
            <a:lvl1pPr marL="0" indent="0" algn="r">
              <a:buNone/>
              <a:defRPr sz="1400" b="1" i="0" spc="100" baseline="0">
                <a:solidFill>
                  <a:schemeClr val="bg2"/>
                </a:solidFill>
                <a:latin typeface="Arial" panose="020B0604020202020204" pitchFamily="34" charset="0"/>
                <a:cs typeface="Arial" panose="020B0604020202020204" pitchFamily="34" charset="0"/>
              </a:defRPr>
            </a:lvl1pPr>
          </a:lstStyle>
          <a:p>
            <a:pPr lvl="0"/>
            <a:r>
              <a:rPr lang="en-GB" dirty="0"/>
              <a:t>MULTIMEDIA</a:t>
            </a:r>
          </a:p>
        </p:txBody>
      </p:sp>
      <p:sp>
        <p:nvSpPr>
          <p:cNvPr id="3" name="Rectangle 2">
            <a:extLst>
              <a:ext uri="{FF2B5EF4-FFF2-40B4-BE49-F238E27FC236}">
                <a16:creationId xmlns:a16="http://schemas.microsoft.com/office/drawing/2014/main" id="{AE29F71B-D12B-6A79-11C7-9D37F27F8C82}"/>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10BB1201-8A5C-148C-F6D6-4B8B86E0A9C5}"/>
              </a:ext>
            </a:extLst>
          </p:cNvPr>
          <p:cNvPicPr>
            <a:picLocks noChangeAspect="1"/>
          </p:cNvPicPr>
          <p:nvPr userDrawn="1"/>
        </p:nvPicPr>
        <p:blipFill>
          <a:blip r:embed="rId2"/>
          <a:stretch>
            <a:fillRect/>
          </a:stretch>
        </p:blipFill>
        <p:spPr>
          <a:xfrm>
            <a:off x="55509" y="55509"/>
            <a:ext cx="225612" cy="225612"/>
          </a:xfrm>
          <a:prstGeom prst="rect">
            <a:avLst/>
          </a:prstGeom>
        </p:spPr>
      </p:pic>
    </p:spTree>
    <p:extLst>
      <p:ext uri="{BB962C8B-B14F-4D97-AF65-F5344CB8AC3E}">
        <p14:creationId xmlns:p14="http://schemas.microsoft.com/office/powerpoint/2010/main" val="5900995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6">
            <a:extLst>
              <a:ext uri="{FF2B5EF4-FFF2-40B4-BE49-F238E27FC236}">
                <a16:creationId xmlns:a16="http://schemas.microsoft.com/office/drawing/2014/main" id="{276D2ABF-FCAF-EA3C-CD6B-3E51933A830B}"/>
              </a:ext>
            </a:extLst>
          </p:cNvPr>
          <p:cNvSpPr>
            <a:spLocks noGrp="1"/>
          </p:cNvSpPr>
          <p:nvPr>
            <p:ph type="body" sz="quarter" idx="13" hasCustomPrompt="1"/>
          </p:nvPr>
        </p:nvSpPr>
        <p:spPr>
          <a:xfrm>
            <a:off x="0" y="336632"/>
            <a:ext cx="339305" cy="1385619"/>
          </a:xfrm>
          <a:solidFill>
            <a:schemeClr val="accent3"/>
          </a:solidFill>
        </p:spPr>
        <p:txBody>
          <a:bodyPr vert="vert270" wrap="none" lIns="72000" tIns="72000" rIns="72000" bIns="72000"/>
          <a:lstStyle>
            <a:lvl1pPr marL="0" indent="0" algn="r">
              <a:buNone/>
              <a:defRPr sz="1400" b="1" i="0" spc="100" baseline="0">
                <a:solidFill>
                  <a:schemeClr val="bg2"/>
                </a:solidFill>
                <a:latin typeface="Arial" panose="020B0604020202020204" pitchFamily="34" charset="0"/>
                <a:cs typeface="Arial" panose="020B0604020202020204" pitchFamily="34" charset="0"/>
              </a:defRPr>
            </a:lvl1pPr>
          </a:lstStyle>
          <a:p>
            <a:pPr lvl="0"/>
            <a:r>
              <a:rPr lang="en-GB" dirty="0"/>
              <a:t>MULTIMEDIA</a:t>
            </a:r>
          </a:p>
        </p:txBody>
      </p:sp>
      <p:sp>
        <p:nvSpPr>
          <p:cNvPr id="9" name="Rectangle 8">
            <a:extLst>
              <a:ext uri="{FF2B5EF4-FFF2-40B4-BE49-F238E27FC236}">
                <a16:creationId xmlns:a16="http://schemas.microsoft.com/office/drawing/2014/main" id="{B88AAB08-0786-72F2-BD95-E73D1463ECC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0C15285-209E-1133-FD9A-12A5388070C9}"/>
              </a:ext>
            </a:extLst>
          </p:cNvPr>
          <p:cNvPicPr>
            <a:picLocks noChangeAspect="1"/>
          </p:cNvPicPr>
          <p:nvPr userDrawn="1"/>
        </p:nvPicPr>
        <p:blipFill>
          <a:blip r:embed="rId2"/>
          <a:stretch>
            <a:fillRect/>
          </a:stretch>
        </p:blipFill>
        <p:spPr>
          <a:xfrm>
            <a:off x="55509" y="55509"/>
            <a:ext cx="225612" cy="225612"/>
          </a:xfrm>
          <a:prstGeom prst="rect">
            <a:avLst/>
          </a:prstGeom>
        </p:spPr>
      </p:pic>
    </p:spTree>
    <p:extLst>
      <p:ext uri="{BB962C8B-B14F-4D97-AF65-F5344CB8AC3E}">
        <p14:creationId xmlns:p14="http://schemas.microsoft.com/office/powerpoint/2010/main" val="37961822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VIDEO</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14952299"/>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0370216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437184"/>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69482715"/>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endParaRPr lang="en-US" dirty="0"/>
          </a:p>
        </p:txBody>
      </p:sp>
    </p:spTree>
    <p:extLst>
      <p:ext uri="{BB962C8B-B14F-4D97-AF65-F5344CB8AC3E}">
        <p14:creationId xmlns:p14="http://schemas.microsoft.com/office/powerpoint/2010/main" val="709817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endParaRPr lang="en-US"/>
          </a:p>
        </p:txBody>
      </p:sp>
    </p:spTree>
    <p:extLst>
      <p:ext uri="{BB962C8B-B14F-4D97-AF65-F5344CB8AC3E}">
        <p14:creationId xmlns:p14="http://schemas.microsoft.com/office/powerpoint/2010/main" val="225399478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1"/>
              </a:gs>
              <a:gs pos="0">
                <a:schemeClr val="accent2"/>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endParaRPr lang="en-US" dirty="0"/>
          </a:p>
        </p:txBody>
      </p:sp>
    </p:spTree>
    <p:extLst>
      <p:ext uri="{BB962C8B-B14F-4D97-AF65-F5344CB8AC3E}">
        <p14:creationId xmlns:p14="http://schemas.microsoft.com/office/powerpoint/2010/main" val="13101087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1"/>
              </a:gs>
              <a:gs pos="100000">
                <a:schemeClr val="accent2"/>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endParaRPr lang="en-US"/>
          </a:p>
        </p:txBody>
      </p:sp>
    </p:spTree>
    <p:extLst>
      <p:ext uri="{BB962C8B-B14F-4D97-AF65-F5344CB8AC3E}">
        <p14:creationId xmlns:p14="http://schemas.microsoft.com/office/powerpoint/2010/main" val="29635804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ICONS</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193213239"/>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endParaRPr lang="en-AU" dirty="0"/>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dirty="0"/>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70671470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dirty="0"/>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209642118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endParaRPr lang="en-AU" dirty="0"/>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endParaRPr lang="en-GB" dirty="0"/>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dirty="0"/>
              <a:t>TAG ACTIVITY ICONS FOR USE</a:t>
            </a:r>
          </a:p>
        </p:txBody>
      </p:sp>
    </p:spTree>
    <p:extLst>
      <p:ext uri="{BB962C8B-B14F-4D97-AF65-F5344CB8AC3E}">
        <p14:creationId xmlns:p14="http://schemas.microsoft.com/office/powerpoint/2010/main" val="22465105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endParaRPr lang="en-AU" dirty="0"/>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dirty="0"/>
              <a:t>TAG INSPIRATION ICONS FOR USE</a:t>
            </a:r>
          </a:p>
        </p:txBody>
      </p:sp>
    </p:spTree>
    <p:extLst>
      <p:ext uri="{BB962C8B-B14F-4D97-AF65-F5344CB8AC3E}">
        <p14:creationId xmlns:p14="http://schemas.microsoft.com/office/powerpoint/2010/main" val="55438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spTree>
    <p:extLst>
      <p:ext uri="{BB962C8B-B14F-4D97-AF65-F5344CB8AC3E}">
        <p14:creationId xmlns:p14="http://schemas.microsoft.com/office/powerpoint/2010/main" val="1026327373"/>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31074370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77596476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20162903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620016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16427178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4083152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06842483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47981323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503274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750594"/>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47059195"/>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570072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644460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25225222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dirty="0"/>
              <a:t>Click to edit Master title style</a:t>
            </a:r>
            <a:endParaRPr lang="en-AU" dirty="0"/>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515937" y="6633970"/>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b="0" dirty="0">
                <a:solidFill>
                  <a:schemeClr val="accent5"/>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633970"/>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sp>
        <p:nvSpPr>
          <p:cNvPr id="10" name="Rectangle 9">
            <a:extLst>
              <a:ext uri="{FF2B5EF4-FFF2-40B4-BE49-F238E27FC236}">
                <a16:creationId xmlns:a16="http://schemas.microsoft.com/office/drawing/2014/main" id="{A9308AA4-5C48-AED8-084C-DCEE29E1DFE1}"/>
              </a:ext>
            </a:extLst>
          </p:cNvPr>
          <p:cNvSpPr/>
          <p:nvPr userDrawn="1"/>
        </p:nvSpPr>
        <p:spPr>
          <a:xfrm rot="5400000">
            <a:off x="6073138" y="739140"/>
            <a:ext cx="45719" cy="12192001"/>
          </a:xfrm>
          <a:prstGeom prst="rect">
            <a:avLst/>
          </a:prstGeom>
          <a:gradFill>
            <a:gsLst>
              <a:gs pos="0">
                <a:schemeClr val="accent1"/>
              </a:gs>
              <a:gs pos="100000">
                <a:schemeClr val="accent3"/>
              </a:gs>
            </a:gsLst>
            <a:lin ang="12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296583910"/>
      </p:ext>
    </p:extLst>
  </p:cSld>
  <p:clrMap bg1="lt1" tx1="dk1" bg2="lt2" tx2="dk2" accent1="accent1" accent2="accent2" accent3="accent3" accent4="accent4" accent5="accent5" accent6="accent6" hlink="hlink" folHlink="folHlink"/>
  <p:sldLayoutIdLst>
    <p:sldLayoutId id="2147483747" r:id="rId1"/>
    <p:sldLayoutId id="2147483649" r:id="rId2"/>
    <p:sldLayoutId id="2147483763" r:id="rId3"/>
    <p:sldLayoutId id="2147483765" r:id="rId4"/>
    <p:sldLayoutId id="2147483766" r:id="rId5"/>
    <p:sldLayoutId id="2147483767" r:id="rId6"/>
    <p:sldLayoutId id="2147483721" r:id="rId7"/>
    <p:sldLayoutId id="2147483683" r:id="rId8"/>
    <p:sldLayoutId id="2147483717" r:id="rId9"/>
    <p:sldLayoutId id="2147483733" r:id="rId10"/>
    <p:sldLayoutId id="2147483749" r:id="rId11"/>
    <p:sldLayoutId id="2147483722" r:id="rId12"/>
    <p:sldLayoutId id="2147483724" r:id="rId13"/>
    <p:sldLayoutId id="2147483750" r:id="rId14"/>
    <p:sldLayoutId id="2147483728" r:id="rId15"/>
    <p:sldLayoutId id="2147483745" r:id="rId16"/>
    <p:sldLayoutId id="2147483752" r:id="rId17"/>
    <p:sldLayoutId id="2147483741" r:id="rId18"/>
    <p:sldLayoutId id="2147483740" r:id="rId19"/>
    <p:sldLayoutId id="2147483676" r:id="rId20"/>
    <p:sldLayoutId id="2147483730" r:id="rId21"/>
    <p:sldLayoutId id="2147483720" r:id="rId22"/>
    <p:sldLayoutId id="2147483731" r:id="rId23"/>
    <p:sldLayoutId id="2147483743" r:id="rId24"/>
    <p:sldLayoutId id="2147483744" r:id="rId25"/>
    <p:sldLayoutId id="2147483771" r:id="rId26"/>
    <p:sldLayoutId id="2147483772" r:id="rId27"/>
    <p:sldLayoutId id="2147483773" r:id="rId28"/>
    <p:sldLayoutId id="2147483774" r:id="rId29"/>
    <p:sldLayoutId id="2147483775" r:id="rId30"/>
    <p:sldLayoutId id="2147483753" r:id="rId31"/>
    <p:sldLayoutId id="2147483734" r:id="rId32"/>
    <p:sldLayoutId id="2147483735" r:id="rId33"/>
    <p:sldLayoutId id="2147483736" r:id="rId34"/>
    <p:sldLayoutId id="2147483758" r:id="rId35"/>
    <p:sldLayoutId id="2147483760" r:id="rId36"/>
    <p:sldLayoutId id="2147483768" r:id="rId37"/>
    <p:sldLayoutId id="2147483761" r:id="rId38"/>
    <p:sldLayoutId id="2147483762" r:id="rId39"/>
    <p:sldLayoutId id="2147483754" r:id="rId40"/>
    <p:sldLayoutId id="2147483727" r:id="rId41"/>
    <p:sldLayoutId id="2147483746" r:id="rId42"/>
    <p:sldLayoutId id="2147483769" r:id="rId43"/>
    <p:sldLayoutId id="2147483770" r:id="rId44"/>
    <p:sldLayoutId id="2147483777" r:id="rId45"/>
    <p:sldLayoutId id="2147483776" r:id="rId46"/>
    <p:sldLayoutId id="2147483780" r:id="rId47"/>
    <p:sldLayoutId id="2147483779" r:id="rId48"/>
    <p:sldLayoutId id="2147483778" r:id="rId49"/>
    <p:sldLayoutId id="2147483650" r:id="rId50"/>
    <p:sldLayoutId id="2147483651" r:id="rId51"/>
    <p:sldLayoutId id="2147483652" r:id="rId52"/>
    <p:sldLayoutId id="2147483653" r:id="rId53"/>
    <p:sldLayoutId id="2147483654" r:id="rId54"/>
    <p:sldLayoutId id="2147483655" r:id="rId55"/>
    <p:sldLayoutId id="2147483657" r:id="rId56"/>
    <p:sldLayoutId id="2147483658" r:id="rId57"/>
    <p:sldLayoutId id="2147483659" r:id="rId58"/>
  </p:sldLayoutIdLst>
  <p:hf hdr="0" dt="0"/>
  <p:txStyles>
    <p:titleStyle>
      <a:lvl1pPr algn="l" defTabSz="914400" rtl="0" eaLnBrk="1" latinLnBrk="0" hangingPunct="1">
        <a:lnSpc>
          <a:spcPct val="90000"/>
        </a:lnSpc>
        <a:spcBef>
          <a:spcPct val="0"/>
        </a:spcBef>
        <a:buNone/>
        <a:defRPr sz="3000" b="1"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8.emf"/></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8.emf"/><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8.emf"/><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person typing on a computer&#10;&#10;AI-generated content may be incorrect.">
            <a:extLst>
              <a:ext uri="{FF2B5EF4-FFF2-40B4-BE49-F238E27FC236}">
                <a16:creationId xmlns:a16="http://schemas.microsoft.com/office/drawing/2014/main" id="{44B8C4D9-0B73-F591-E927-1CCAA20E6748}"/>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9DBAC171-F252-7AFC-EFED-EEB0DB96B7DF}"/>
              </a:ext>
            </a:extLst>
          </p:cNvPr>
          <p:cNvSpPr>
            <a:spLocks noGrp="1"/>
          </p:cNvSpPr>
          <p:nvPr>
            <p:ph type="ctrTitle"/>
          </p:nvPr>
        </p:nvSpPr>
        <p:spPr>
          <a:xfrm>
            <a:off x="1064653" y="2626590"/>
            <a:ext cx="7169308" cy="903700"/>
          </a:xfrm>
        </p:spPr>
        <p:txBody>
          <a:bodyPr/>
          <a:lstStyle/>
          <a:p>
            <a:r>
              <a:rPr lang="en-US" dirty="0"/>
              <a:t>Technical Drawing </a:t>
            </a:r>
          </a:p>
        </p:txBody>
      </p:sp>
      <p:sp>
        <p:nvSpPr>
          <p:cNvPr id="5" name="Text Placeholder 4">
            <a:extLst>
              <a:ext uri="{FF2B5EF4-FFF2-40B4-BE49-F238E27FC236}">
                <a16:creationId xmlns:a16="http://schemas.microsoft.com/office/drawing/2014/main" id="{0DBFFE47-47D8-B7DD-EBC2-5D63C2EE2C51}"/>
              </a:ext>
            </a:extLst>
          </p:cNvPr>
          <p:cNvSpPr>
            <a:spLocks noGrp="1"/>
          </p:cNvSpPr>
          <p:nvPr>
            <p:ph type="body" sz="quarter" idx="10"/>
          </p:nvPr>
        </p:nvSpPr>
        <p:spPr>
          <a:xfrm>
            <a:off x="1064653" y="1537594"/>
            <a:ext cx="4191954" cy="903700"/>
          </a:xfrm>
        </p:spPr>
        <p:txBody>
          <a:bodyPr/>
          <a:lstStyle/>
          <a:p>
            <a:r>
              <a:rPr lang="en-US" dirty="0"/>
              <a:t>Module 3.1</a:t>
            </a:r>
          </a:p>
        </p:txBody>
      </p:sp>
      <p:sp>
        <p:nvSpPr>
          <p:cNvPr id="2" name="Subtitle 3">
            <a:extLst>
              <a:ext uri="{FF2B5EF4-FFF2-40B4-BE49-F238E27FC236}">
                <a16:creationId xmlns:a16="http://schemas.microsoft.com/office/drawing/2014/main" id="{75CE7B44-8F84-C89D-CB86-3C61780DB207}"/>
              </a:ext>
            </a:extLst>
          </p:cNvPr>
          <p:cNvSpPr>
            <a:spLocks noGrp="1"/>
          </p:cNvSpPr>
          <p:nvPr>
            <p:ph type="subTitle" idx="1"/>
          </p:nvPr>
        </p:nvSpPr>
        <p:spPr>
          <a:xfrm>
            <a:off x="1064653" y="3698217"/>
            <a:ext cx="4865430" cy="405102"/>
          </a:xfrm>
        </p:spPr>
        <p:txBody>
          <a:bodyPr/>
          <a:lstStyle/>
          <a:p>
            <a:pPr marL="0" indent="0">
              <a:buNone/>
            </a:pPr>
            <a:r>
              <a:rPr lang="en-US" dirty="0"/>
              <a:t>Orthographic and Pictorial Views</a:t>
            </a:r>
          </a:p>
        </p:txBody>
      </p:sp>
    </p:spTree>
    <p:extLst>
      <p:ext uri="{BB962C8B-B14F-4D97-AF65-F5344CB8AC3E}">
        <p14:creationId xmlns:p14="http://schemas.microsoft.com/office/powerpoint/2010/main" val="895955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ABC2C-D449-B6AB-13E7-054CC5B0AC46}"/>
            </a:ext>
          </a:extLst>
        </p:cNvPr>
        <p:cNvGrpSpPr/>
        <p:nvPr/>
      </p:nvGrpSpPr>
      <p:grpSpPr>
        <a:xfrm>
          <a:off x="0" y="0"/>
          <a:ext cx="0" cy="0"/>
          <a:chOff x="0" y="0"/>
          <a:chExt cx="0" cy="0"/>
        </a:xfrm>
      </p:grpSpPr>
      <p:sp>
        <p:nvSpPr>
          <p:cNvPr id="25" name="Rectangle 24">
            <a:extLst>
              <a:ext uri="{FF2B5EF4-FFF2-40B4-BE49-F238E27FC236}">
                <a16:creationId xmlns:a16="http://schemas.microsoft.com/office/drawing/2014/main" id="{3F4E70DC-287F-2011-F56A-7B8966C5BAFB}"/>
              </a:ext>
            </a:extLst>
          </p:cNvPr>
          <p:cNvSpPr>
            <a:spLocks noGrp="1" noRot="1" noMove="1" noResize="1" noEditPoints="1" noAdjustHandles="1" noChangeArrowheads="1" noChangeShapeType="1"/>
          </p:cNvSpPr>
          <p:nvPr/>
        </p:nvSpPr>
        <p:spPr>
          <a:xfrm>
            <a:off x="6888163" y="0"/>
            <a:ext cx="5303837" cy="6804991"/>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1">
            <a:extLst>
              <a:ext uri="{FF2B5EF4-FFF2-40B4-BE49-F238E27FC236}">
                <a16:creationId xmlns:a16="http://schemas.microsoft.com/office/drawing/2014/main" id="{ECCF6835-8FAF-93A7-2989-88EA69FA3B13}"/>
              </a:ext>
            </a:extLst>
          </p:cNvPr>
          <p:cNvSpPr>
            <a:spLocks noGrp="1"/>
          </p:cNvSpPr>
          <p:nvPr>
            <p:ph type="title"/>
          </p:nvPr>
        </p:nvSpPr>
        <p:spPr>
          <a:xfrm>
            <a:off x="1055941" y="873125"/>
            <a:ext cx="3553194" cy="524553"/>
          </a:xfrm>
        </p:spPr>
        <p:txBody>
          <a:bodyPr/>
          <a:lstStyle/>
          <a:p>
            <a:r>
              <a:rPr lang="en-US" dirty="0"/>
              <a:t>Technical Drawing</a:t>
            </a:r>
          </a:p>
        </p:txBody>
      </p:sp>
      <p:graphicFrame>
        <p:nvGraphicFramePr>
          <p:cNvPr id="19" name="Table 18">
            <a:extLst>
              <a:ext uri="{FF2B5EF4-FFF2-40B4-BE49-F238E27FC236}">
                <a16:creationId xmlns:a16="http://schemas.microsoft.com/office/drawing/2014/main" id="{21962DBE-E4BD-F968-A163-7B212120F9E9}"/>
              </a:ext>
            </a:extLst>
          </p:cNvPr>
          <p:cNvGraphicFramePr>
            <a:graphicFrameLocks noGrp="1"/>
          </p:cNvGraphicFramePr>
          <p:nvPr>
            <p:extLst>
              <p:ext uri="{D42A27DB-BD31-4B8C-83A1-F6EECF244321}">
                <p14:modId xmlns:p14="http://schemas.microsoft.com/office/powerpoint/2010/main" val="3093964655"/>
              </p:ext>
            </p:extLst>
          </p:nvPr>
        </p:nvGraphicFramePr>
        <p:xfrm>
          <a:off x="1055941" y="1702904"/>
          <a:ext cx="4895850" cy="3603935"/>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3935">
                <a:tc>
                  <a:txBody>
                    <a:bodyPr/>
                    <a:lstStyle/>
                    <a:p>
                      <a:r>
                        <a:rPr lang="en-US" dirty="0"/>
                        <a:t>Topics</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US" sz="1600" dirty="0">
                          <a:solidFill>
                            <a:schemeClr val="tx2"/>
                          </a:solidFill>
                        </a:rPr>
                        <a:t>What is technical drawing?</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dirty="0">
                          <a:solidFill>
                            <a:schemeClr val="tx2"/>
                          </a:solidFill>
                        </a:rPr>
                        <a:t>What is pictorial drawing?</a:t>
                      </a: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dirty="0">
                          <a:solidFill>
                            <a:schemeClr val="tx2"/>
                          </a:solidFill>
                        </a:rPr>
                        <a:t>What is orthogonal projection?</a:t>
                      </a:r>
                    </a:p>
                  </a:txBody>
                  <a:tcPr anchor="ctr"/>
                </a:tc>
                <a:extLst>
                  <a:ext uri="{0D108BD9-81ED-4DB2-BD59-A6C34878D82A}">
                    <a16:rowId xmlns:a16="http://schemas.microsoft.com/office/drawing/2014/main" val="923861008"/>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dirty="0">
                          <a:solidFill>
                            <a:schemeClr val="tx2"/>
                          </a:solidFill>
                        </a:rPr>
                        <a:t>ISO projections</a:t>
                      </a:r>
                    </a:p>
                  </a:txBody>
                  <a:tcPr anchor="ctr"/>
                </a:tc>
                <a:extLst>
                  <a:ext uri="{0D108BD9-81ED-4DB2-BD59-A6C34878D82A}">
                    <a16:rowId xmlns:a16="http://schemas.microsoft.com/office/drawing/2014/main" val="1553370433"/>
                  </a:ext>
                </a:extLst>
              </a:tr>
            </a:tbl>
          </a:graphicData>
        </a:graphic>
      </p:graphicFrame>
      <p:sp>
        <p:nvSpPr>
          <p:cNvPr id="7" name="Text Placeholder 6">
            <a:extLst>
              <a:ext uri="{FF2B5EF4-FFF2-40B4-BE49-F238E27FC236}">
                <a16:creationId xmlns:a16="http://schemas.microsoft.com/office/drawing/2014/main" id="{FEB5C18D-6B91-6D4D-CB56-B07185C9F79A}"/>
              </a:ext>
            </a:extLst>
          </p:cNvPr>
          <p:cNvSpPr txBox="1">
            <a:spLocks/>
          </p:cNvSpPr>
          <p:nvPr/>
        </p:nvSpPr>
        <p:spPr>
          <a:xfrm>
            <a:off x="0" y="336632"/>
            <a:ext cx="339305" cy="1196976"/>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Module 3.1</a:t>
            </a:r>
          </a:p>
        </p:txBody>
      </p:sp>
      <p:sp>
        <p:nvSpPr>
          <p:cNvPr id="8" name="Rectangle 7">
            <a:extLst>
              <a:ext uri="{FF2B5EF4-FFF2-40B4-BE49-F238E27FC236}">
                <a16:creationId xmlns:a16="http://schemas.microsoft.com/office/drawing/2014/main" id="{57F819BA-EB8A-6BD4-8871-7EB3F34A6527}"/>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D476C120-D1BD-75AB-F22E-8242125F184C}"/>
              </a:ext>
            </a:extLst>
          </p:cNvPr>
          <p:cNvPicPr>
            <a:picLocks noChangeAspect="1"/>
          </p:cNvPicPr>
          <p:nvPr/>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42879515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5DE3F-2ABA-2B36-3F4A-4B7472867AB2}"/>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11CB5CC9-82A3-A5F3-3F9C-3615C23456A8}"/>
              </a:ext>
            </a:extLst>
          </p:cNvPr>
          <p:cNvSpPr>
            <a:spLocks noGrp="1"/>
          </p:cNvSpPr>
          <p:nvPr>
            <p:ph type="body" idx="1"/>
          </p:nvPr>
        </p:nvSpPr>
        <p:spPr>
          <a:xfrm>
            <a:off x="1055687" y="2027727"/>
            <a:ext cx="6624638" cy="3515560"/>
          </a:xfrm>
        </p:spPr>
        <p:txBody>
          <a:bodyPr/>
          <a:lstStyle/>
          <a:p>
            <a:r>
              <a:rPr lang="en-US" dirty="0"/>
              <a:t>By the end of this module, students will be able to :</a:t>
            </a:r>
          </a:p>
          <a:p>
            <a:pPr marL="285750" indent="-285750">
              <a:buFont typeface="Arial" panose="020B0604020202020204" pitchFamily="34" charset="0"/>
              <a:buChar char="•"/>
            </a:pPr>
            <a:r>
              <a:rPr lang="en-US"/>
              <a:t>Recognise what is </a:t>
            </a:r>
            <a:r>
              <a:rPr lang="en-US" dirty="0"/>
              <a:t>technical drawing</a:t>
            </a:r>
          </a:p>
          <a:p>
            <a:pPr marL="285750" indent="-285750">
              <a:buFont typeface="Arial" panose="020B0604020202020204" pitchFamily="34" charset="0"/>
              <a:buChar char="•"/>
            </a:pPr>
            <a:r>
              <a:rPr lang="en-US" dirty="0"/>
              <a:t>Recognise types of pictorial drawing</a:t>
            </a:r>
          </a:p>
          <a:p>
            <a:pPr marL="285750" indent="-285750">
              <a:buFont typeface="Arial" panose="020B0604020202020204" pitchFamily="34" charset="0"/>
              <a:buChar char="•"/>
            </a:pPr>
            <a:r>
              <a:rPr lang="en-US" dirty="0"/>
              <a:t>Recognise ISO projections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p:txBody>
      </p:sp>
      <p:sp>
        <p:nvSpPr>
          <p:cNvPr id="5" name="Title 4">
            <a:extLst>
              <a:ext uri="{FF2B5EF4-FFF2-40B4-BE49-F238E27FC236}">
                <a16:creationId xmlns:a16="http://schemas.microsoft.com/office/drawing/2014/main" id="{5F77C986-2155-311E-27C4-D4B52819D715}"/>
              </a:ext>
            </a:extLst>
          </p:cNvPr>
          <p:cNvSpPr>
            <a:spLocks noGrp="1"/>
          </p:cNvSpPr>
          <p:nvPr>
            <p:ph type="title"/>
          </p:nvPr>
        </p:nvSpPr>
        <p:spPr>
          <a:xfrm>
            <a:off x="1055941" y="873125"/>
            <a:ext cx="3859047" cy="524553"/>
          </a:xfrm>
        </p:spPr>
        <p:txBody>
          <a:bodyPr/>
          <a:lstStyle/>
          <a:p>
            <a:r>
              <a:rPr lang="en-US" dirty="0"/>
              <a:t>Learning Objectives</a:t>
            </a:r>
          </a:p>
        </p:txBody>
      </p:sp>
      <p:sp>
        <p:nvSpPr>
          <p:cNvPr id="8" name="Text Placeholder 6">
            <a:extLst>
              <a:ext uri="{FF2B5EF4-FFF2-40B4-BE49-F238E27FC236}">
                <a16:creationId xmlns:a16="http://schemas.microsoft.com/office/drawing/2014/main" id="{FFD7F3FD-089D-4A4E-C4F0-8DA421487584}"/>
              </a:ext>
            </a:extLst>
          </p:cNvPr>
          <p:cNvSpPr txBox="1">
            <a:spLocks/>
          </p:cNvSpPr>
          <p:nvPr/>
        </p:nvSpPr>
        <p:spPr>
          <a:xfrm>
            <a:off x="0" y="336632"/>
            <a:ext cx="339305" cy="2514646"/>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LEARNING OBJECTIVES</a:t>
            </a:r>
          </a:p>
        </p:txBody>
      </p:sp>
      <p:sp>
        <p:nvSpPr>
          <p:cNvPr id="9" name="Rectangle 8">
            <a:extLst>
              <a:ext uri="{FF2B5EF4-FFF2-40B4-BE49-F238E27FC236}">
                <a16:creationId xmlns:a16="http://schemas.microsoft.com/office/drawing/2014/main" id="{C66FC0A4-71AA-A5E7-657F-7428BECCDBEF}"/>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9678702D-FDFA-FCF5-D4C5-5EA40EABCCF1}"/>
              </a:ext>
            </a:extLst>
          </p:cNvPr>
          <p:cNvPicPr>
            <a:picLocks noChangeAspect="1"/>
          </p:cNvPicPr>
          <p:nvPr/>
        </p:nvPicPr>
        <p:blipFill>
          <a:blip r:embed="rId2"/>
          <a:stretch>
            <a:fillRect/>
          </a:stretch>
        </p:blipFill>
        <p:spPr>
          <a:xfrm>
            <a:off x="75358" y="45909"/>
            <a:ext cx="187932" cy="251236"/>
          </a:xfrm>
          <a:prstGeom prst="rect">
            <a:avLst/>
          </a:prstGeom>
        </p:spPr>
      </p:pic>
      <p:pic>
        <p:nvPicPr>
          <p:cNvPr id="11" name="Picture Placeholder 10" descr="A metal parts on a blueprint&#10;&#10;AI-generated content may be incorrect.">
            <a:extLst>
              <a:ext uri="{FF2B5EF4-FFF2-40B4-BE49-F238E27FC236}">
                <a16:creationId xmlns:a16="http://schemas.microsoft.com/office/drawing/2014/main" id="{1ABCFA6F-C947-C8CB-1C24-4BC8154A0F01}"/>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0769660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61537C-22A3-D6EB-3348-11A1AA4C4671}"/>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9A36CC35-FDE0-315E-9F73-A9E13212B010}"/>
              </a:ext>
            </a:extLst>
          </p:cNvPr>
          <p:cNvPicPr>
            <a:picLocks noChangeAspect="1"/>
          </p:cNvPicPr>
          <p:nvPr/>
        </p:nvPicPr>
        <p:blipFill>
          <a:blip r:embed="rId3"/>
          <a:stretch>
            <a:fillRect/>
          </a:stretch>
        </p:blipFill>
        <p:spPr>
          <a:xfrm>
            <a:off x="7959543" y="0"/>
            <a:ext cx="4249280" cy="6559865"/>
          </a:xfrm>
          <a:prstGeom prst="rect">
            <a:avLst/>
          </a:prstGeom>
        </p:spPr>
      </p:pic>
      <p:sp>
        <p:nvSpPr>
          <p:cNvPr id="12" name="Title 11">
            <a:extLst>
              <a:ext uri="{FF2B5EF4-FFF2-40B4-BE49-F238E27FC236}">
                <a16:creationId xmlns:a16="http://schemas.microsoft.com/office/drawing/2014/main" id="{BE039357-7904-EB60-3752-4F4EB3B9A1BB}"/>
              </a:ext>
            </a:extLst>
          </p:cNvPr>
          <p:cNvSpPr>
            <a:spLocks noGrp="1"/>
          </p:cNvSpPr>
          <p:nvPr>
            <p:ph type="title"/>
          </p:nvPr>
        </p:nvSpPr>
        <p:spPr>
          <a:xfrm>
            <a:off x="1055941" y="873125"/>
            <a:ext cx="3766393" cy="524553"/>
          </a:xfrm>
        </p:spPr>
        <p:txBody>
          <a:bodyPr/>
          <a:lstStyle/>
          <a:p>
            <a:r>
              <a:rPr lang="en-US" dirty="0"/>
              <a:t>Technical Drawings</a:t>
            </a:r>
          </a:p>
        </p:txBody>
      </p:sp>
      <p:sp>
        <p:nvSpPr>
          <p:cNvPr id="7" name="Text Placeholder 6">
            <a:extLst>
              <a:ext uri="{FF2B5EF4-FFF2-40B4-BE49-F238E27FC236}">
                <a16:creationId xmlns:a16="http://schemas.microsoft.com/office/drawing/2014/main" id="{DD43665F-299B-8848-06AB-E20423DB528D}"/>
              </a:ext>
            </a:extLst>
          </p:cNvPr>
          <p:cNvSpPr txBox="1">
            <a:spLocks/>
          </p:cNvSpPr>
          <p:nvPr/>
        </p:nvSpPr>
        <p:spPr>
          <a:xfrm>
            <a:off x="0" y="336632"/>
            <a:ext cx="339305" cy="2783949"/>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What is technical drawing?</a:t>
            </a:r>
          </a:p>
        </p:txBody>
      </p:sp>
      <p:sp>
        <p:nvSpPr>
          <p:cNvPr id="8" name="Rectangle 7">
            <a:extLst>
              <a:ext uri="{FF2B5EF4-FFF2-40B4-BE49-F238E27FC236}">
                <a16:creationId xmlns:a16="http://schemas.microsoft.com/office/drawing/2014/main" id="{B8355E4E-77AD-56AF-5514-60CEEDD33D04}"/>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ED8F2004-DC88-0DF8-A03C-10E9DDF00247}"/>
              </a:ext>
            </a:extLst>
          </p:cNvPr>
          <p:cNvPicPr>
            <a:picLocks noChangeAspect="1"/>
          </p:cNvPicPr>
          <p:nvPr/>
        </p:nvPicPr>
        <p:blipFill>
          <a:blip r:embed="rId4"/>
          <a:stretch>
            <a:fillRect/>
          </a:stretch>
        </p:blipFill>
        <p:spPr>
          <a:xfrm>
            <a:off x="75358" y="45909"/>
            <a:ext cx="187932" cy="251236"/>
          </a:xfrm>
          <a:prstGeom prst="rect">
            <a:avLst/>
          </a:prstGeom>
        </p:spPr>
      </p:pic>
      <p:sp>
        <p:nvSpPr>
          <p:cNvPr id="3" name="Text Placeholder 2">
            <a:extLst>
              <a:ext uri="{FF2B5EF4-FFF2-40B4-BE49-F238E27FC236}">
                <a16:creationId xmlns:a16="http://schemas.microsoft.com/office/drawing/2014/main" id="{770160C3-C20C-B052-F019-F0DC8AB8914E}"/>
              </a:ext>
            </a:extLst>
          </p:cNvPr>
          <p:cNvSpPr>
            <a:spLocks noGrp="1"/>
          </p:cNvSpPr>
          <p:nvPr>
            <p:ph type="body" sz="quarter" idx="11"/>
          </p:nvPr>
        </p:nvSpPr>
        <p:spPr>
          <a:xfrm>
            <a:off x="1055687" y="1606933"/>
            <a:ext cx="6877052" cy="737638"/>
          </a:xfrm>
        </p:spPr>
        <p:txBody>
          <a:bodyPr/>
          <a:lstStyle/>
          <a:p>
            <a:r>
              <a:rPr lang="en-US" dirty="0"/>
              <a:t>What is technical drawing?</a:t>
            </a:r>
          </a:p>
          <a:p>
            <a:endParaRPr lang="en-GB" dirty="0"/>
          </a:p>
        </p:txBody>
      </p:sp>
      <p:sp>
        <p:nvSpPr>
          <p:cNvPr id="5" name="Text Placeholder 4">
            <a:extLst>
              <a:ext uri="{FF2B5EF4-FFF2-40B4-BE49-F238E27FC236}">
                <a16:creationId xmlns:a16="http://schemas.microsoft.com/office/drawing/2014/main" id="{DD274BF9-A608-143E-73BB-B4318758671F}"/>
              </a:ext>
            </a:extLst>
          </p:cNvPr>
          <p:cNvSpPr>
            <a:spLocks noGrp="1"/>
          </p:cNvSpPr>
          <p:nvPr>
            <p:ph type="body" idx="1"/>
          </p:nvPr>
        </p:nvSpPr>
        <p:spPr>
          <a:xfrm>
            <a:off x="1055687" y="1918810"/>
            <a:ext cx="6431759" cy="3632515"/>
          </a:xfrm>
        </p:spPr>
        <p:txBody>
          <a:bodyPr/>
          <a:lstStyle/>
          <a:p>
            <a:r>
              <a:rPr lang="en-US" dirty="0"/>
              <a:t>Technical drawing, also known as drafting is a precise and unambiguous visual representation of how something is constructed or functions. Unlike artistic drawings, which are subjective and expressive, technical drawings focus on accurately and clarity. </a:t>
            </a:r>
          </a:p>
          <a:p>
            <a:r>
              <a:rPr lang="en-US" dirty="0"/>
              <a:t>Technical drawing is descriptive and require a set of rules, term, and symbols that its readers can understand and use. A technical drawing of a part may be drawn in NSW, the part could be made in QLD and sent to the WA for assembly. To successfully accomplished this process, there should be one standard interpretation of technical drawings.</a:t>
            </a:r>
          </a:p>
          <a:p>
            <a:r>
              <a:rPr lang="en-US" dirty="0"/>
              <a:t>Most countries set up a standards committees to accomplish this. In Australia, technical drawing standard is established by Standards Australia and the standards is </a:t>
            </a:r>
            <a:r>
              <a:rPr lang="en-US" i="1" dirty="0"/>
              <a:t>AS 1100.101 Technical drawing, Part 101: General principles</a:t>
            </a:r>
            <a:r>
              <a:rPr lang="en-US" dirty="0"/>
              <a:t>. </a:t>
            </a:r>
          </a:p>
          <a:p>
            <a:endParaRPr lang="en-GB" dirty="0"/>
          </a:p>
        </p:txBody>
      </p:sp>
      <p:pic>
        <p:nvPicPr>
          <p:cNvPr id="6" name="Picture 5" descr="A drawing of a metal object&#10;&#10;AI-generated content may be incorrect.">
            <a:extLst>
              <a:ext uri="{FF2B5EF4-FFF2-40B4-BE49-F238E27FC236}">
                <a16:creationId xmlns:a16="http://schemas.microsoft.com/office/drawing/2014/main" id="{08C2EA92-F5B2-D41B-BE17-2E61073B882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02007" y="131760"/>
            <a:ext cx="3300234" cy="2829582"/>
          </a:xfrm>
          <a:prstGeom prst="rect">
            <a:avLst/>
          </a:prstGeom>
        </p:spPr>
      </p:pic>
      <p:sp>
        <p:nvSpPr>
          <p:cNvPr id="10" name="TextBox 9">
            <a:extLst>
              <a:ext uri="{FF2B5EF4-FFF2-40B4-BE49-F238E27FC236}">
                <a16:creationId xmlns:a16="http://schemas.microsoft.com/office/drawing/2014/main" id="{7153CE5E-7F06-3809-4983-4AABB97AC783}"/>
              </a:ext>
            </a:extLst>
          </p:cNvPr>
          <p:cNvSpPr txBox="1"/>
          <p:nvPr/>
        </p:nvSpPr>
        <p:spPr>
          <a:xfrm>
            <a:off x="9106993" y="2957712"/>
            <a:ext cx="1954381" cy="369332"/>
          </a:xfrm>
          <a:prstGeom prst="rect">
            <a:avLst/>
          </a:prstGeom>
          <a:noFill/>
        </p:spPr>
        <p:txBody>
          <a:bodyPr wrap="none" rtlCol="0">
            <a:spAutoFit/>
          </a:bodyPr>
          <a:lstStyle/>
          <a:p>
            <a:r>
              <a:rPr lang="en-AU" dirty="0"/>
              <a:t>Artist impression</a:t>
            </a:r>
          </a:p>
        </p:txBody>
      </p:sp>
      <p:sp>
        <p:nvSpPr>
          <p:cNvPr id="11" name="TextBox 10">
            <a:extLst>
              <a:ext uri="{FF2B5EF4-FFF2-40B4-BE49-F238E27FC236}">
                <a16:creationId xmlns:a16="http://schemas.microsoft.com/office/drawing/2014/main" id="{4ECAFA91-4A73-D92D-DBF9-DDCADDE5E40E}"/>
              </a:ext>
            </a:extLst>
          </p:cNvPr>
          <p:cNvSpPr txBox="1"/>
          <p:nvPr/>
        </p:nvSpPr>
        <p:spPr>
          <a:xfrm>
            <a:off x="8583588" y="6246359"/>
            <a:ext cx="3224024" cy="369332"/>
          </a:xfrm>
          <a:prstGeom prst="rect">
            <a:avLst/>
          </a:prstGeom>
          <a:noFill/>
        </p:spPr>
        <p:txBody>
          <a:bodyPr wrap="none" rtlCol="0">
            <a:spAutoFit/>
          </a:bodyPr>
          <a:lstStyle/>
          <a:p>
            <a:r>
              <a:rPr lang="en-AU" dirty="0"/>
              <a:t>A section of technical drawing</a:t>
            </a:r>
          </a:p>
        </p:txBody>
      </p:sp>
      <p:pic>
        <p:nvPicPr>
          <p:cNvPr id="13" name="Picture 12">
            <a:extLst>
              <a:ext uri="{FF2B5EF4-FFF2-40B4-BE49-F238E27FC236}">
                <a16:creationId xmlns:a16="http://schemas.microsoft.com/office/drawing/2014/main" id="{C8A97CF2-1169-9816-0C6D-232DCA572925}"/>
              </a:ext>
            </a:extLst>
          </p:cNvPr>
          <p:cNvPicPr>
            <a:picLocks noChangeAspect="1"/>
          </p:cNvPicPr>
          <p:nvPr/>
        </p:nvPicPr>
        <p:blipFill>
          <a:blip r:embed="rId6"/>
          <a:stretch>
            <a:fillRect/>
          </a:stretch>
        </p:blipFill>
        <p:spPr>
          <a:xfrm>
            <a:off x="8367521" y="3427445"/>
            <a:ext cx="3369206" cy="2880000"/>
          </a:xfrm>
          <a:prstGeom prst="rect">
            <a:avLst/>
          </a:prstGeom>
        </p:spPr>
      </p:pic>
    </p:spTree>
    <p:extLst>
      <p:ext uri="{BB962C8B-B14F-4D97-AF65-F5344CB8AC3E}">
        <p14:creationId xmlns:p14="http://schemas.microsoft.com/office/powerpoint/2010/main" val="27369226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4789A9-8D51-854B-F214-73FA408582A3}"/>
            </a:ext>
          </a:extLst>
        </p:cNvPr>
        <p:cNvGrpSpPr/>
        <p:nvPr/>
      </p:nvGrpSpPr>
      <p:grpSpPr>
        <a:xfrm>
          <a:off x="0" y="0"/>
          <a:ext cx="0" cy="0"/>
          <a:chOff x="0" y="0"/>
          <a:chExt cx="0" cy="0"/>
        </a:xfrm>
      </p:grpSpPr>
      <p:pic>
        <p:nvPicPr>
          <p:cNvPr id="16" name="Picture 15">
            <a:extLst>
              <a:ext uri="{FF2B5EF4-FFF2-40B4-BE49-F238E27FC236}">
                <a16:creationId xmlns:a16="http://schemas.microsoft.com/office/drawing/2014/main" id="{257AA5F7-21B6-E9CB-5B28-F9F6FFFB56F2}"/>
              </a:ext>
            </a:extLst>
          </p:cNvPr>
          <p:cNvPicPr>
            <a:picLocks noChangeAspect="1"/>
          </p:cNvPicPr>
          <p:nvPr/>
        </p:nvPicPr>
        <p:blipFill>
          <a:blip r:embed="rId3"/>
          <a:stretch>
            <a:fillRect/>
          </a:stretch>
        </p:blipFill>
        <p:spPr>
          <a:xfrm>
            <a:off x="7959543" y="0"/>
            <a:ext cx="4249280" cy="6559865"/>
          </a:xfrm>
          <a:prstGeom prst="rect">
            <a:avLst/>
          </a:prstGeom>
        </p:spPr>
      </p:pic>
      <p:sp>
        <p:nvSpPr>
          <p:cNvPr id="12" name="Title 11">
            <a:extLst>
              <a:ext uri="{FF2B5EF4-FFF2-40B4-BE49-F238E27FC236}">
                <a16:creationId xmlns:a16="http://schemas.microsoft.com/office/drawing/2014/main" id="{D9ABC3C5-7EA3-EB9F-47B0-1B40484E0FB8}"/>
              </a:ext>
            </a:extLst>
          </p:cNvPr>
          <p:cNvSpPr>
            <a:spLocks noGrp="1"/>
          </p:cNvSpPr>
          <p:nvPr>
            <p:ph type="title"/>
          </p:nvPr>
        </p:nvSpPr>
        <p:spPr>
          <a:xfrm>
            <a:off x="1055941" y="873125"/>
            <a:ext cx="3766393" cy="524553"/>
          </a:xfrm>
        </p:spPr>
        <p:txBody>
          <a:bodyPr/>
          <a:lstStyle/>
          <a:p>
            <a:r>
              <a:rPr lang="en-US" dirty="0"/>
              <a:t>Technical Drawings</a:t>
            </a:r>
          </a:p>
        </p:txBody>
      </p:sp>
      <p:sp>
        <p:nvSpPr>
          <p:cNvPr id="7" name="Text Placeholder 6">
            <a:extLst>
              <a:ext uri="{FF2B5EF4-FFF2-40B4-BE49-F238E27FC236}">
                <a16:creationId xmlns:a16="http://schemas.microsoft.com/office/drawing/2014/main" id="{2F328453-2238-7E3F-3EC6-DFC51229AA38}"/>
              </a:ext>
            </a:extLst>
          </p:cNvPr>
          <p:cNvSpPr txBox="1">
            <a:spLocks/>
          </p:cNvSpPr>
          <p:nvPr/>
        </p:nvSpPr>
        <p:spPr>
          <a:xfrm>
            <a:off x="0" y="336632"/>
            <a:ext cx="339305" cy="2538690"/>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Why are they important?</a:t>
            </a:r>
          </a:p>
        </p:txBody>
      </p:sp>
      <p:sp>
        <p:nvSpPr>
          <p:cNvPr id="8" name="Rectangle 7">
            <a:extLst>
              <a:ext uri="{FF2B5EF4-FFF2-40B4-BE49-F238E27FC236}">
                <a16:creationId xmlns:a16="http://schemas.microsoft.com/office/drawing/2014/main" id="{1F347E1A-C045-5A78-CB9E-48F250424184}"/>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3D4AE21E-1D14-7806-25F1-D21B1E8006AE}"/>
              </a:ext>
            </a:extLst>
          </p:cNvPr>
          <p:cNvPicPr>
            <a:picLocks noChangeAspect="1"/>
          </p:cNvPicPr>
          <p:nvPr/>
        </p:nvPicPr>
        <p:blipFill>
          <a:blip r:embed="rId4"/>
          <a:stretch>
            <a:fillRect/>
          </a:stretch>
        </p:blipFill>
        <p:spPr>
          <a:xfrm>
            <a:off x="75358" y="45909"/>
            <a:ext cx="187932" cy="251236"/>
          </a:xfrm>
          <a:prstGeom prst="rect">
            <a:avLst/>
          </a:prstGeom>
        </p:spPr>
      </p:pic>
      <p:sp>
        <p:nvSpPr>
          <p:cNvPr id="3" name="Text Placeholder 2">
            <a:extLst>
              <a:ext uri="{FF2B5EF4-FFF2-40B4-BE49-F238E27FC236}">
                <a16:creationId xmlns:a16="http://schemas.microsoft.com/office/drawing/2014/main" id="{ACAC7302-D899-55DA-31D6-E682EDD8C975}"/>
              </a:ext>
            </a:extLst>
          </p:cNvPr>
          <p:cNvSpPr>
            <a:spLocks noGrp="1"/>
          </p:cNvSpPr>
          <p:nvPr>
            <p:ph type="body" sz="quarter" idx="11"/>
          </p:nvPr>
        </p:nvSpPr>
        <p:spPr>
          <a:xfrm>
            <a:off x="1055687" y="1606933"/>
            <a:ext cx="6877052" cy="304699"/>
          </a:xfrm>
        </p:spPr>
        <p:txBody>
          <a:bodyPr/>
          <a:lstStyle/>
          <a:p>
            <a:r>
              <a:rPr lang="en-US" dirty="0"/>
              <a:t>Why are they important?</a:t>
            </a:r>
          </a:p>
        </p:txBody>
      </p:sp>
      <p:pic>
        <p:nvPicPr>
          <p:cNvPr id="6" name="Picture 5" descr="A drawing of a metal object&#10;&#10;AI-generated content may be incorrect.">
            <a:extLst>
              <a:ext uri="{FF2B5EF4-FFF2-40B4-BE49-F238E27FC236}">
                <a16:creationId xmlns:a16="http://schemas.microsoft.com/office/drawing/2014/main" id="{375AC1DC-3E17-177D-6A43-C0E79B8019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02007" y="149012"/>
            <a:ext cx="3300234" cy="2829582"/>
          </a:xfrm>
          <a:prstGeom prst="rect">
            <a:avLst/>
          </a:prstGeom>
        </p:spPr>
      </p:pic>
      <p:sp>
        <p:nvSpPr>
          <p:cNvPr id="10" name="TextBox 9">
            <a:extLst>
              <a:ext uri="{FF2B5EF4-FFF2-40B4-BE49-F238E27FC236}">
                <a16:creationId xmlns:a16="http://schemas.microsoft.com/office/drawing/2014/main" id="{B23170EB-A28C-A6A3-110E-380496F6510A}"/>
              </a:ext>
            </a:extLst>
          </p:cNvPr>
          <p:cNvSpPr txBox="1"/>
          <p:nvPr/>
        </p:nvSpPr>
        <p:spPr>
          <a:xfrm>
            <a:off x="9106993" y="2974964"/>
            <a:ext cx="1954381" cy="369332"/>
          </a:xfrm>
          <a:prstGeom prst="rect">
            <a:avLst/>
          </a:prstGeom>
          <a:noFill/>
        </p:spPr>
        <p:txBody>
          <a:bodyPr wrap="none" rtlCol="0">
            <a:spAutoFit/>
          </a:bodyPr>
          <a:lstStyle/>
          <a:p>
            <a:r>
              <a:rPr lang="en-AU" dirty="0"/>
              <a:t>Artist impression</a:t>
            </a:r>
          </a:p>
        </p:txBody>
      </p:sp>
      <p:sp>
        <p:nvSpPr>
          <p:cNvPr id="11" name="TextBox 10">
            <a:extLst>
              <a:ext uri="{FF2B5EF4-FFF2-40B4-BE49-F238E27FC236}">
                <a16:creationId xmlns:a16="http://schemas.microsoft.com/office/drawing/2014/main" id="{463043AC-DF65-E035-55A7-757073AEC441}"/>
              </a:ext>
            </a:extLst>
          </p:cNvPr>
          <p:cNvSpPr txBox="1"/>
          <p:nvPr/>
        </p:nvSpPr>
        <p:spPr>
          <a:xfrm>
            <a:off x="8583588" y="6246359"/>
            <a:ext cx="3224024" cy="369332"/>
          </a:xfrm>
          <a:prstGeom prst="rect">
            <a:avLst/>
          </a:prstGeom>
          <a:noFill/>
        </p:spPr>
        <p:txBody>
          <a:bodyPr wrap="none" rtlCol="0">
            <a:spAutoFit/>
          </a:bodyPr>
          <a:lstStyle/>
          <a:p>
            <a:r>
              <a:rPr lang="en-AU" dirty="0"/>
              <a:t>A section of technical drawing</a:t>
            </a:r>
          </a:p>
        </p:txBody>
      </p:sp>
      <p:pic>
        <p:nvPicPr>
          <p:cNvPr id="13" name="Picture 12">
            <a:extLst>
              <a:ext uri="{FF2B5EF4-FFF2-40B4-BE49-F238E27FC236}">
                <a16:creationId xmlns:a16="http://schemas.microsoft.com/office/drawing/2014/main" id="{7236B978-6B08-17EE-A60C-36752C89931D}"/>
              </a:ext>
            </a:extLst>
          </p:cNvPr>
          <p:cNvPicPr>
            <a:picLocks noChangeAspect="1"/>
          </p:cNvPicPr>
          <p:nvPr/>
        </p:nvPicPr>
        <p:blipFill>
          <a:blip r:embed="rId6"/>
          <a:stretch>
            <a:fillRect/>
          </a:stretch>
        </p:blipFill>
        <p:spPr>
          <a:xfrm>
            <a:off x="8367521" y="3427445"/>
            <a:ext cx="3369206" cy="2880000"/>
          </a:xfrm>
          <a:prstGeom prst="rect">
            <a:avLst/>
          </a:prstGeom>
        </p:spPr>
      </p:pic>
      <p:sp>
        <p:nvSpPr>
          <p:cNvPr id="4" name="Text Placeholder 3">
            <a:extLst>
              <a:ext uri="{FF2B5EF4-FFF2-40B4-BE49-F238E27FC236}">
                <a16:creationId xmlns:a16="http://schemas.microsoft.com/office/drawing/2014/main" id="{0608862B-FCEE-CCCF-2195-5E2519A09804}"/>
              </a:ext>
            </a:extLst>
          </p:cNvPr>
          <p:cNvSpPr>
            <a:spLocks noGrp="1"/>
          </p:cNvSpPr>
          <p:nvPr>
            <p:ph type="body" idx="1"/>
          </p:nvPr>
        </p:nvSpPr>
        <p:spPr>
          <a:xfrm>
            <a:off x="1055688" y="1918810"/>
            <a:ext cx="5832476" cy="2909240"/>
          </a:xfrm>
        </p:spPr>
        <p:txBody>
          <a:bodyPr/>
          <a:lstStyle/>
          <a:p>
            <a:r>
              <a:rPr lang="en-US" dirty="0"/>
              <a:t>Technical drawings are important because of the following:</a:t>
            </a:r>
          </a:p>
          <a:p>
            <a:pPr marL="342900" indent="-342900">
              <a:buFont typeface="+mj-lt"/>
              <a:buAutoNum type="arabicPeriod"/>
            </a:pPr>
            <a:r>
              <a:rPr lang="en-US" dirty="0"/>
              <a:t>Communication: It convey design details like dimensions and materials. </a:t>
            </a:r>
          </a:p>
          <a:p>
            <a:pPr marL="342900" indent="-342900">
              <a:buFont typeface="+mj-lt"/>
              <a:buAutoNum type="arabicPeriod"/>
            </a:pPr>
            <a:r>
              <a:rPr lang="en-US" dirty="0"/>
              <a:t>Accuracy: Ensure exact dimensions and tolerances are displayed.</a:t>
            </a:r>
          </a:p>
          <a:p>
            <a:pPr marL="342900" indent="-342900">
              <a:buFont typeface="+mj-lt"/>
              <a:buAutoNum type="arabicPeriod"/>
            </a:pPr>
            <a:r>
              <a:rPr lang="en-US" dirty="0"/>
              <a:t>Record keeping: Served as a record of how the parts was constructed for future maintenance or replacement.  </a:t>
            </a:r>
          </a:p>
          <a:p>
            <a:pPr marL="342900" indent="-342900">
              <a:buFont typeface="+mj-lt"/>
              <a:buAutoNum type="arabicPeriod"/>
            </a:pPr>
            <a:r>
              <a:rPr lang="en-US" dirty="0"/>
              <a:t>Safety: identify critical information such as material and load bearing capacity.</a:t>
            </a:r>
          </a:p>
          <a:p>
            <a:pPr marL="342900" indent="-342900">
              <a:buFont typeface="+mj-lt"/>
              <a:buAutoNum type="arabicPeriod"/>
            </a:pPr>
            <a:r>
              <a:rPr lang="en-US" dirty="0"/>
              <a:t>Cost efficiency: Help identify and reduce error, saving time and cost. </a:t>
            </a:r>
          </a:p>
          <a:p>
            <a:endParaRPr lang="en-GB" dirty="0"/>
          </a:p>
        </p:txBody>
      </p:sp>
    </p:spTree>
    <p:extLst>
      <p:ext uri="{BB962C8B-B14F-4D97-AF65-F5344CB8AC3E}">
        <p14:creationId xmlns:p14="http://schemas.microsoft.com/office/powerpoint/2010/main" val="817772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3B3726-FA8B-C232-ECA4-DB763CD585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330115-D341-E1DF-ADC4-1BF358431583}"/>
              </a:ext>
            </a:extLst>
          </p:cNvPr>
          <p:cNvSpPr>
            <a:spLocks noGrp="1"/>
          </p:cNvSpPr>
          <p:nvPr>
            <p:ph type="title"/>
          </p:nvPr>
        </p:nvSpPr>
        <p:spPr>
          <a:xfrm>
            <a:off x="1055941" y="873125"/>
            <a:ext cx="3873794" cy="524553"/>
          </a:xfrm>
        </p:spPr>
        <p:txBody>
          <a:bodyPr/>
          <a:lstStyle/>
          <a:p>
            <a:r>
              <a:rPr lang="en-US" dirty="0"/>
              <a:t>Technical Drawings </a:t>
            </a:r>
          </a:p>
        </p:txBody>
      </p:sp>
      <p:sp>
        <p:nvSpPr>
          <p:cNvPr id="3" name="Text Placeholder 2">
            <a:extLst>
              <a:ext uri="{FF2B5EF4-FFF2-40B4-BE49-F238E27FC236}">
                <a16:creationId xmlns:a16="http://schemas.microsoft.com/office/drawing/2014/main" id="{6F949A2F-1A0B-BC25-138B-3436965C6086}"/>
              </a:ext>
            </a:extLst>
          </p:cNvPr>
          <p:cNvSpPr>
            <a:spLocks noGrp="1"/>
          </p:cNvSpPr>
          <p:nvPr>
            <p:ph type="body" sz="quarter" idx="11"/>
          </p:nvPr>
        </p:nvSpPr>
        <p:spPr>
          <a:xfrm>
            <a:off x="1055687" y="1606933"/>
            <a:ext cx="6877052" cy="311877"/>
          </a:xfrm>
        </p:spPr>
        <p:txBody>
          <a:bodyPr/>
          <a:lstStyle/>
          <a:p>
            <a:r>
              <a:rPr lang="en-US" dirty="0"/>
              <a:t>Producing engineering drawings</a:t>
            </a:r>
          </a:p>
        </p:txBody>
      </p:sp>
      <p:sp>
        <p:nvSpPr>
          <p:cNvPr id="4" name="Text Placeholder 3">
            <a:extLst>
              <a:ext uri="{FF2B5EF4-FFF2-40B4-BE49-F238E27FC236}">
                <a16:creationId xmlns:a16="http://schemas.microsoft.com/office/drawing/2014/main" id="{1B338A67-0FC2-378C-323E-49FCF2C3B405}"/>
              </a:ext>
            </a:extLst>
          </p:cNvPr>
          <p:cNvSpPr>
            <a:spLocks noGrp="1"/>
          </p:cNvSpPr>
          <p:nvPr>
            <p:ph type="body" idx="1"/>
          </p:nvPr>
        </p:nvSpPr>
        <p:spPr>
          <a:xfrm>
            <a:off x="1055687" y="1918810"/>
            <a:ext cx="6877051" cy="2268039"/>
          </a:xfrm>
        </p:spPr>
        <p:txBody>
          <a:bodyPr/>
          <a:lstStyle/>
          <a:p>
            <a:r>
              <a:rPr lang="en-AU" dirty="0"/>
              <a:t>Due to the requirement of accuracy and short turnaround time from product design to manufacturing, many industries have shifted to using CAD (Computer Aided Design) software to create design in 3D or 2D models, and precise technical drawings. There are several CAD software, which are widely used across different industry such as: SolidWorks, Fusion 360, SketchUp and AutoCAD. </a:t>
            </a:r>
          </a:p>
          <a:p>
            <a:r>
              <a:rPr lang="en-AU" dirty="0"/>
              <a:t>This Unit does not cover the utilisation of CAD software but students should understand that technical drawings are usually generated using CAD software.</a:t>
            </a:r>
            <a:endParaRPr lang="en-US" dirty="0"/>
          </a:p>
        </p:txBody>
      </p:sp>
      <p:grpSp>
        <p:nvGrpSpPr>
          <p:cNvPr id="8" name="Group 7">
            <a:extLst>
              <a:ext uri="{FF2B5EF4-FFF2-40B4-BE49-F238E27FC236}">
                <a16:creationId xmlns:a16="http://schemas.microsoft.com/office/drawing/2014/main" id="{45AC1B92-4BF6-505E-2B06-DAFBD34F9E4A}"/>
              </a:ext>
            </a:extLst>
          </p:cNvPr>
          <p:cNvGrpSpPr/>
          <p:nvPr/>
        </p:nvGrpSpPr>
        <p:grpSpPr>
          <a:xfrm>
            <a:off x="-1" y="-1"/>
            <a:ext cx="339306" cy="3649574"/>
            <a:chOff x="-1" y="-1"/>
            <a:chExt cx="339306" cy="3649574"/>
          </a:xfrm>
        </p:grpSpPr>
        <p:sp>
          <p:nvSpPr>
            <p:cNvPr id="5" name="Text Placeholder 6">
              <a:extLst>
                <a:ext uri="{FF2B5EF4-FFF2-40B4-BE49-F238E27FC236}">
                  <a16:creationId xmlns:a16="http://schemas.microsoft.com/office/drawing/2014/main" id="{FB761984-41C0-C85A-83FE-22DA3629BFBE}"/>
                </a:ext>
              </a:extLst>
            </p:cNvPr>
            <p:cNvSpPr txBox="1">
              <a:spLocks/>
            </p:cNvSpPr>
            <p:nvPr/>
          </p:nvSpPr>
          <p:spPr>
            <a:xfrm>
              <a:off x="0" y="336632"/>
              <a:ext cx="339305" cy="3312941"/>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Producing engineering drawings</a:t>
              </a:r>
            </a:p>
          </p:txBody>
        </p:sp>
        <p:sp>
          <p:nvSpPr>
            <p:cNvPr id="6" name="Rectangle 5">
              <a:extLst>
                <a:ext uri="{FF2B5EF4-FFF2-40B4-BE49-F238E27FC236}">
                  <a16:creationId xmlns:a16="http://schemas.microsoft.com/office/drawing/2014/main" id="{5465A41E-E5A5-66FF-C99A-F9D39333D53E}"/>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80719237-46CC-50E8-6366-22E984816681}"/>
                </a:ext>
              </a:extLst>
            </p:cNvPr>
            <p:cNvPicPr>
              <a:picLocks noChangeAspect="1"/>
            </p:cNvPicPr>
            <p:nvPr/>
          </p:nvPicPr>
          <p:blipFill>
            <a:blip r:embed="rId3"/>
            <a:stretch>
              <a:fillRect/>
            </a:stretch>
          </p:blipFill>
          <p:spPr>
            <a:xfrm>
              <a:off x="75358" y="45909"/>
              <a:ext cx="187932" cy="251236"/>
            </a:xfrm>
            <a:prstGeom prst="rect">
              <a:avLst/>
            </a:prstGeom>
          </p:spPr>
        </p:pic>
      </p:grpSp>
    </p:spTree>
    <p:extLst>
      <p:ext uri="{BB962C8B-B14F-4D97-AF65-F5344CB8AC3E}">
        <p14:creationId xmlns:p14="http://schemas.microsoft.com/office/powerpoint/2010/main" val="17037299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036B0A27-5706-82B7-29F9-6665758077EE}"/>
              </a:ext>
            </a:extLst>
          </p:cNvPr>
          <p:cNvPicPr>
            <a:picLocks noChangeAspect="1"/>
          </p:cNvPicPr>
          <p:nvPr/>
        </p:nvPicPr>
        <p:blipFill>
          <a:blip r:embed="rId3"/>
          <a:stretch>
            <a:fillRect/>
          </a:stretch>
        </p:blipFill>
        <p:spPr>
          <a:xfrm>
            <a:off x="7959543" y="0"/>
            <a:ext cx="4249280" cy="6559865"/>
          </a:xfrm>
          <a:prstGeom prst="rect">
            <a:avLst/>
          </a:prstGeom>
        </p:spPr>
      </p:pic>
      <p:sp>
        <p:nvSpPr>
          <p:cNvPr id="2" name="Title 1">
            <a:extLst>
              <a:ext uri="{FF2B5EF4-FFF2-40B4-BE49-F238E27FC236}">
                <a16:creationId xmlns:a16="http://schemas.microsoft.com/office/drawing/2014/main" id="{B637B159-DF2A-AB27-F8B0-7BEBF8B1B034}"/>
              </a:ext>
            </a:extLst>
          </p:cNvPr>
          <p:cNvSpPr>
            <a:spLocks noGrp="1"/>
          </p:cNvSpPr>
          <p:nvPr>
            <p:ph type="title"/>
          </p:nvPr>
        </p:nvSpPr>
        <p:spPr>
          <a:xfrm>
            <a:off x="1055941" y="873125"/>
            <a:ext cx="3766393" cy="524553"/>
          </a:xfrm>
        </p:spPr>
        <p:txBody>
          <a:bodyPr/>
          <a:lstStyle/>
          <a:p>
            <a:r>
              <a:rPr lang="en-AU" dirty="0"/>
              <a:t>Technical Drawings</a:t>
            </a:r>
          </a:p>
        </p:txBody>
      </p:sp>
      <p:sp>
        <p:nvSpPr>
          <p:cNvPr id="3" name="Text Placeholder 2">
            <a:extLst>
              <a:ext uri="{FF2B5EF4-FFF2-40B4-BE49-F238E27FC236}">
                <a16:creationId xmlns:a16="http://schemas.microsoft.com/office/drawing/2014/main" id="{2E147A59-3C47-1AB3-9632-1B3BD795E9AC}"/>
              </a:ext>
            </a:extLst>
          </p:cNvPr>
          <p:cNvSpPr>
            <a:spLocks noGrp="1"/>
          </p:cNvSpPr>
          <p:nvPr>
            <p:ph type="body" sz="quarter" idx="11"/>
          </p:nvPr>
        </p:nvSpPr>
        <p:spPr/>
        <p:txBody>
          <a:bodyPr/>
          <a:lstStyle/>
          <a:p>
            <a:r>
              <a:rPr lang="en-AU" dirty="0"/>
              <a:t>Pictorial Drawing </a:t>
            </a:r>
          </a:p>
        </p:txBody>
      </p:sp>
      <p:sp>
        <p:nvSpPr>
          <p:cNvPr id="4" name="Text Placeholder 3">
            <a:extLst>
              <a:ext uri="{FF2B5EF4-FFF2-40B4-BE49-F238E27FC236}">
                <a16:creationId xmlns:a16="http://schemas.microsoft.com/office/drawing/2014/main" id="{87499926-9D8F-518C-7468-205A47B24308}"/>
              </a:ext>
            </a:extLst>
          </p:cNvPr>
          <p:cNvSpPr>
            <a:spLocks noGrp="1"/>
          </p:cNvSpPr>
          <p:nvPr>
            <p:ph type="body" idx="1"/>
          </p:nvPr>
        </p:nvSpPr>
        <p:spPr>
          <a:xfrm>
            <a:off x="1055688" y="1918810"/>
            <a:ext cx="5832476" cy="3002599"/>
          </a:xfrm>
        </p:spPr>
        <p:txBody>
          <a:bodyPr/>
          <a:lstStyle/>
          <a:p>
            <a:r>
              <a:rPr lang="en-AU" dirty="0"/>
              <a:t>A pictorial drawing is a type of technical drawing that shows an object as it appears to the eye, giving a more realistic view of its shape and structure. Unlike orthographic drawings (which show multiple 2D views like front, top, and side), pictorial drawings represent the object in 3D on a 2D surface, making it easier to visualize.</a:t>
            </a:r>
          </a:p>
          <a:p>
            <a:endParaRPr lang="en-AU" dirty="0"/>
          </a:p>
          <a:p>
            <a:r>
              <a:rPr lang="en-AU" dirty="0"/>
              <a:t>There are three main types of pictorial drawings:</a:t>
            </a:r>
          </a:p>
          <a:p>
            <a:pPr marL="342900" indent="-342900">
              <a:buFont typeface="+mj-lt"/>
              <a:buAutoNum type="arabicParenR"/>
            </a:pPr>
            <a:r>
              <a:rPr lang="en-AU" dirty="0"/>
              <a:t>Isometric Drawing</a:t>
            </a:r>
          </a:p>
          <a:p>
            <a:pPr marL="342900" indent="-342900">
              <a:buFont typeface="+mj-lt"/>
              <a:buAutoNum type="arabicParenR"/>
            </a:pPr>
            <a:r>
              <a:rPr lang="en-AU" dirty="0"/>
              <a:t>Oblique Drawing</a:t>
            </a:r>
          </a:p>
          <a:p>
            <a:pPr marL="342900" indent="-342900">
              <a:buFont typeface="+mj-lt"/>
              <a:buAutoNum type="arabicParenR"/>
            </a:pPr>
            <a:r>
              <a:rPr lang="en-AU" dirty="0"/>
              <a:t>Perspective Drawing</a:t>
            </a:r>
          </a:p>
        </p:txBody>
      </p:sp>
      <p:grpSp>
        <p:nvGrpSpPr>
          <p:cNvPr id="16" name="Group 15">
            <a:extLst>
              <a:ext uri="{FF2B5EF4-FFF2-40B4-BE49-F238E27FC236}">
                <a16:creationId xmlns:a16="http://schemas.microsoft.com/office/drawing/2014/main" id="{F52E647B-51BB-FE8E-A6DE-21D90C0C8F4B}"/>
              </a:ext>
            </a:extLst>
          </p:cNvPr>
          <p:cNvGrpSpPr/>
          <p:nvPr/>
        </p:nvGrpSpPr>
        <p:grpSpPr>
          <a:xfrm>
            <a:off x="9243763" y="66084"/>
            <a:ext cx="1710725" cy="2107786"/>
            <a:chOff x="9243763" y="160971"/>
            <a:chExt cx="1710725" cy="2107786"/>
          </a:xfrm>
        </p:grpSpPr>
        <p:pic>
          <p:nvPicPr>
            <p:cNvPr id="6" name="Picture 5">
              <a:extLst>
                <a:ext uri="{FF2B5EF4-FFF2-40B4-BE49-F238E27FC236}">
                  <a16:creationId xmlns:a16="http://schemas.microsoft.com/office/drawing/2014/main" id="{7D6CEDB3-D0C4-5CA0-C559-31C9E84FA2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48444" y="160971"/>
              <a:ext cx="1706044" cy="1800000"/>
            </a:xfrm>
            <a:prstGeom prst="rect">
              <a:avLst/>
            </a:prstGeom>
          </p:spPr>
        </p:pic>
        <p:sp>
          <p:nvSpPr>
            <p:cNvPr id="11" name="TextBox 10">
              <a:extLst>
                <a:ext uri="{FF2B5EF4-FFF2-40B4-BE49-F238E27FC236}">
                  <a16:creationId xmlns:a16="http://schemas.microsoft.com/office/drawing/2014/main" id="{8904B9E5-4A7D-E52D-6A9B-2CA0D558A2B4}"/>
                </a:ext>
              </a:extLst>
            </p:cNvPr>
            <p:cNvSpPr txBox="1"/>
            <p:nvPr/>
          </p:nvSpPr>
          <p:spPr>
            <a:xfrm>
              <a:off x="9243763" y="1899425"/>
              <a:ext cx="1710725" cy="369332"/>
            </a:xfrm>
            <a:prstGeom prst="rect">
              <a:avLst/>
            </a:prstGeom>
            <a:noFill/>
          </p:spPr>
          <p:txBody>
            <a:bodyPr wrap="none" rtlCol="0">
              <a:spAutoFit/>
            </a:bodyPr>
            <a:lstStyle/>
            <a:p>
              <a:r>
                <a:rPr lang="en-AU" dirty="0"/>
                <a:t>1) Isometric [1]</a:t>
              </a:r>
            </a:p>
          </p:txBody>
        </p:sp>
      </p:grpSp>
      <p:grpSp>
        <p:nvGrpSpPr>
          <p:cNvPr id="15" name="Group 14">
            <a:extLst>
              <a:ext uri="{FF2B5EF4-FFF2-40B4-BE49-F238E27FC236}">
                <a16:creationId xmlns:a16="http://schemas.microsoft.com/office/drawing/2014/main" id="{64D334F6-5EA0-99B5-B6C1-5289CA53283E}"/>
              </a:ext>
            </a:extLst>
          </p:cNvPr>
          <p:cNvGrpSpPr/>
          <p:nvPr/>
        </p:nvGrpSpPr>
        <p:grpSpPr>
          <a:xfrm>
            <a:off x="9154488" y="2270163"/>
            <a:ext cx="1800000" cy="2144843"/>
            <a:chOff x="9154488" y="2311885"/>
            <a:chExt cx="1800000" cy="2144843"/>
          </a:xfrm>
        </p:grpSpPr>
        <p:pic>
          <p:nvPicPr>
            <p:cNvPr id="8" name="Picture 7">
              <a:extLst>
                <a:ext uri="{FF2B5EF4-FFF2-40B4-BE49-F238E27FC236}">
                  <a16:creationId xmlns:a16="http://schemas.microsoft.com/office/drawing/2014/main" id="{F8D23E3F-5D17-4807-CF97-E2DF78BBF68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54488" y="2311885"/>
              <a:ext cx="1800000" cy="1800000"/>
            </a:xfrm>
            <a:prstGeom prst="rect">
              <a:avLst/>
            </a:prstGeom>
          </p:spPr>
        </p:pic>
        <p:sp>
          <p:nvSpPr>
            <p:cNvPr id="12" name="TextBox 11">
              <a:extLst>
                <a:ext uri="{FF2B5EF4-FFF2-40B4-BE49-F238E27FC236}">
                  <a16:creationId xmlns:a16="http://schemas.microsoft.com/office/drawing/2014/main" id="{D93D0477-D79A-BD18-76CE-AE968043C2D7}"/>
                </a:ext>
              </a:extLst>
            </p:cNvPr>
            <p:cNvSpPr txBox="1"/>
            <p:nvPr/>
          </p:nvSpPr>
          <p:spPr>
            <a:xfrm>
              <a:off x="9271750" y="4087396"/>
              <a:ext cx="1569660" cy="369332"/>
            </a:xfrm>
            <a:prstGeom prst="rect">
              <a:avLst/>
            </a:prstGeom>
            <a:noFill/>
          </p:spPr>
          <p:txBody>
            <a:bodyPr wrap="none" rtlCol="0">
              <a:spAutoFit/>
            </a:bodyPr>
            <a:lstStyle/>
            <a:p>
              <a:r>
                <a:rPr lang="en-AU" dirty="0"/>
                <a:t>2) Oblique [1]</a:t>
              </a:r>
            </a:p>
          </p:txBody>
        </p:sp>
      </p:grpSp>
      <p:grpSp>
        <p:nvGrpSpPr>
          <p:cNvPr id="14" name="Group 13">
            <a:extLst>
              <a:ext uri="{FF2B5EF4-FFF2-40B4-BE49-F238E27FC236}">
                <a16:creationId xmlns:a16="http://schemas.microsoft.com/office/drawing/2014/main" id="{72DD4317-0032-CF58-3F80-DFE701C8F22D}"/>
              </a:ext>
            </a:extLst>
          </p:cNvPr>
          <p:cNvGrpSpPr/>
          <p:nvPr/>
        </p:nvGrpSpPr>
        <p:grpSpPr>
          <a:xfrm>
            <a:off x="9154488" y="4447659"/>
            <a:ext cx="1980029" cy="2154483"/>
            <a:chOff x="9154488" y="4383056"/>
            <a:chExt cx="1980029" cy="2154483"/>
          </a:xfrm>
        </p:grpSpPr>
        <p:pic>
          <p:nvPicPr>
            <p:cNvPr id="10" name="Picture 9">
              <a:extLst>
                <a:ext uri="{FF2B5EF4-FFF2-40B4-BE49-F238E27FC236}">
                  <a16:creationId xmlns:a16="http://schemas.microsoft.com/office/drawing/2014/main" id="{870CE433-CB59-86D6-7345-72286D31458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26123" y="4383056"/>
              <a:ext cx="1750685" cy="1800000"/>
            </a:xfrm>
            <a:prstGeom prst="rect">
              <a:avLst/>
            </a:prstGeom>
          </p:spPr>
        </p:pic>
        <p:sp>
          <p:nvSpPr>
            <p:cNvPr id="13" name="TextBox 12">
              <a:extLst>
                <a:ext uri="{FF2B5EF4-FFF2-40B4-BE49-F238E27FC236}">
                  <a16:creationId xmlns:a16="http://schemas.microsoft.com/office/drawing/2014/main" id="{0E83FFE8-3E00-5542-E9E2-CABC605D74F4}"/>
                </a:ext>
              </a:extLst>
            </p:cNvPr>
            <p:cNvSpPr txBox="1"/>
            <p:nvPr/>
          </p:nvSpPr>
          <p:spPr>
            <a:xfrm>
              <a:off x="9154488" y="6168207"/>
              <a:ext cx="1980029" cy="369332"/>
            </a:xfrm>
            <a:prstGeom prst="rect">
              <a:avLst/>
            </a:prstGeom>
            <a:noFill/>
          </p:spPr>
          <p:txBody>
            <a:bodyPr wrap="none" rtlCol="0">
              <a:spAutoFit/>
            </a:bodyPr>
            <a:lstStyle/>
            <a:p>
              <a:r>
                <a:rPr lang="en-AU" dirty="0"/>
                <a:t>3) Perspective [1]</a:t>
              </a:r>
            </a:p>
          </p:txBody>
        </p:sp>
      </p:grpSp>
      <p:sp>
        <p:nvSpPr>
          <p:cNvPr id="9" name="Text Placeholder 6">
            <a:extLst>
              <a:ext uri="{FF2B5EF4-FFF2-40B4-BE49-F238E27FC236}">
                <a16:creationId xmlns:a16="http://schemas.microsoft.com/office/drawing/2014/main" id="{F72E72C0-F2AB-1E05-152D-35051A6742DC}"/>
              </a:ext>
            </a:extLst>
          </p:cNvPr>
          <p:cNvSpPr txBox="1">
            <a:spLocks/>
          </p:cNvSpPr>
          <p:nvPr/>
        </p:nvSpPr>
        <p:spPr>
          <a:xfrm>
            <a:off x="0" y="336632"/>
            <a:ext cx="339305" cy="1826957"/>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Pictorial Drawing</a:t>
            </a:r>
          </a:p>
        </p:txBody>
      </p:sp>
      <p:sp>
        <p:nvSpPr>
          <p:cNvPr id="17" name="Rectangle 16">
            <a:extLst>
              <a:ext uri="{FF2B5EF4-FFF2-40B4-BE49-F238E27FC236}">
                <a16:creationId xmlns:a16="http://schemas.microsoft.com/office/drawing/2014/main" id="{DF2FF4EA-02BE-252B-F3AA-7E56935AEFA1}"/>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9" name="Picture 18">
            <a:extLst>
              <a:ext uri="{FF2B5EF4-FFF2-40B4-BE49-F238E27FC236}">
                <a16:creationId xmlns:a16="http://schemas.microsoft.com/office/drawing/2014/main" id="{7152E3CB-5F5B-EC75-66B1-4CA3FCD0CF1A}"/>
              </a:ext>
            </a:extLst>
          </p:cNvPr>
          <p:cNvPicPr>
            <a:picLocks noChangeAspect="1"/>
          </p:cNvPicPr>
          <p:nvPr/>
        </p:nvPicPr>
        <p:blipFill>
          <a:blip r:embed="rId7"/>
          <a:stretch>
            <a:fillRect/>
          </a:stretch>
        </p:blipFill>
        <p:spPr>
          <a:xfrm>
            <a:off x="75358" y="45909"/>
            <a:ext cx="187932" cy="251236"/>
          </a:xfrm>
          <a:prstGeom prst="rect">
            <a:avLst/>
          </a:prstGeom>
        </p:spPr>
      </p:pic>
    </p:spTree>
    <p:extLst>
      <p:ext uri="{BB962C8B-B14F-4D97-AF65-F5344CB8AC3E}">
        <p14:creationId xmlns:p14="http://schemas.microsoft.com/office/powerpoint/2010/main" val="34102413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80A0BA5-9359-86DD-626D-F1BA28E22159}"/>
              </a:ext>
            </a:extLst>
          </p:cNvPr>
          <p:cNvPicPr>
            <a:picLocks noChangeAspect="1"/>
          </p:cNvPicPr>
          <p:nvPr/>
        </p:nvPicPr>
        <p:blipFill>
          <a:blip r:embed="rId3"/>
          <a:stretch>
            <a:fillRect/>
          </a:stretch>
        </p:blipFill>
        <p:spPr>
          <a:xfrm>
            <a:off x="7932738" y="0"/>
            <a:ext cx="4261473" cy="6559865"/>
          </a:xfrm>
          <a:prstGeom prst="rect">
            <a:avLst/>
          </a:prstGeom>
        </p:spPr>
      </p:pic>
      <p:sp>
        <p:nvSpPr>
          <p:cNvPr id="2" name="Title 1">
            <a:extLst>
              <a:ext uri="{FF2B5EF4-FFF2-40B4-BE49-F238E27FC236}">
                <a16:creationId xmlns:a16="http://schemas.microsoft.com/office/drawing/2014/main" id="{A6E6A746-AE35-05AF-3F0E-FCC9E29AA0E7}"/>
              </a:ext>
            </a:extLst>
          </p:cNvPr>
          <p:cNvSpPr>
            <a:spLocks noGrp="1"/>
          </p:cNvSpPr>
          <p:nvPr>
            <p:ph type="title"/>
          </p:nvPr>
        </p:nvSpPr>
        <p:spPr>
          <a:xfrm>
            <a:off x="1055941" y="873125"/>
            <a:ext cx="3766393" cy="524553"/>
          </a:xfrm>
        </p:spPr>
        <p:txBody>
          <a:bodyPr/>
          <a:lstStyle/>
          <a:p>
            <a:r>
              <a:rPr lang="en-AU" dirty="0"/>
              <a:t>Technical Drawings</a:t>
            </a:r>
          </a:p>
        </p:txBody>
      </p:sp>
      <p:sp>
        <p:nvSpPr>
          <p:cNvPr id="3" name="Text Placeholder 2">
            <a:extLst>
              <a:ext uri="{FF2B5EF4-FFF2-40B4-BE49-F238E27FC236}">
                <a16:creationId xmlns:a16="http://schemas.microsoft.com/office/drawing/2014/main" id="{73006C12-9E27-7AF5-3EB5-E0234706FB54}"/>
              </a:ext>
            </a:extLst>
          </p:cNvPr>
          <p:cNvSpPr>
            <a:spLocks noGrp="1"/>
          </p:cNvSpPr>
          <p:nvPr>
            <p:ph type="body" sz="quarter" idx="11"/>
          </p:nvPr>
        </p:nvSpPr>
        <p:spPr/>
        <p:txBody>
          <a:bodyPr/>
          <a:lstStyle/>
          <a:p>
            <a:r>
              <a:rPr lang="en-AU" dirty="0"/>
              <a:t>Orthogonal Projection</a:t>
            </a:r>
          </a:p>
        </p:txBody>
      </p:sp>
      <p:sp>
        <p:nvSpPr>
          <p:cNvPr id="4" name="Text Placeholder 3">
            <a:extLst>
              <a:ext uri="{FF2B5EF4-FFF2-40B4-BE49-F238E27FC236}">
                <a16:creationId xmlns:a16="http://schemas.microsoft.com/office/drawing/2014/main" id="{6AD74A3F-F291-22CD-4F9E-6E2F6F0FCEED}"/>
              </a:ext>
            </a:extLst>
          </p:cNvPr>
          <p:cNvSpPr>
            <a:spLocks noGrp="1"/>
          </p:cNvSpPr>
          <p:nvPr>
            <p:ph type="body" idx="1"/>
          </p:nvPr>
        </p:nvSpPr>
        <p:spPr>
          <a:xfrm>
            <a:off x="1055687" y="1918810"/>
            <a:ext cx="6877051" cy="2396279"/>
          </a:xfrm>
        </p:spPr>
        <p:txBody>
          <a:bodyPr/>
          <a:lstStyle/>
          <a:p>
            <a:r>
              <a:rPr lang="en-AU" dirty="0"/>
              <a:t>Orthogonal projection is a method of representing 3D objects in 2D, where the projection lines are perpendicular to the projection plane. Since the project lines are at 90° to the drawing plane, it produces true shape and sizes of each view.  Multiple orthogonal projections (multiple views) are commonly used in a technical drawing to show the shape and dimensions of the part.</a:t>
            </a:r>
          </a:p>
          <a:p>
            <a:r>
              <a:rPr lang="en-AU" dirty="0"/>
              <a:t>Since several views of a part are normally required to describe a shape, the view position must be clearly identified in the drawing.  </a:t>
            </a:r>
          </a:p>
          <a:p>
            <a:endParaRPr lang="en-AU" dirty="0"/>
          </a:p>
        </p:txBody>
      </p:sp>
      <p:grpSp>
        <p:nvGrpSpPr>
          <p:cNvPr id="11" name="Group 10">
            <a:extLst>
              <a:ext uri="{FF2B5EF4-FFF2-40B4-BE49-F238E27FC236}">
                <a16:creationId xmlns:a16="http://schemas.microsoft.com/office/drawing/2014/main" id="{20E7FC5E-9CA0-1650-DAAD-6E931D3C4BA0}"/>
              </a:ext>
            </a:extLst>
          </p:cNvPr>
          <p:cNvGrpSpPr/>
          <p:nvPr/>
        </p:nvGrpSpPr>
        <p:grpSpPr>
          <a:xfrm>
            <a:off x="7996238" y="1606933"/>
            <a:ext cx="4116085" cy="2613422"/>
            <a:chOff x="7996238" y="1606933"/>
            <a:chExt cx="4116085" cy="2613422"/>
          </a:xfrm>
        </p:grpSpPr>
        <p:pic>
          <p:nvPicPr>
            <p:cNvPr id="8" name="Picture 7">
              <a:extLst>
                <a:ext uri="{FF2B5EF4-FFF2-40B4-BE49-F238E27FC236}">
                  <a16:creationId xmlns:a16="http://schemas.microsoft.com/office/drawing/2014/main" id="{29197EA3-E437-8330-C245-C2CCA2E40540}"/>
                </a:ext>
              </a:extLst>
            </p:cNvPr>
            <p:cNvPicPr>
              <a:picLocks noChangeAspect="1"/>
            </p:cNvPicPr>
            <p:nvPr/>
          </p:nvPicPr>
          <p:blipFill>
            <a:blip r:embed="rId4"/>
            <a:stretch>
              <a:fillRect/>
            </a:stretch>
          </p:blipFill>
          <p:spPr>
            <a:xfrm>
              <a:off x="7996238" y="1606933"/>
              <a:ext cx="4116085" cy="2160000"/>
            </a:xfrm>
            <a:prstGeom prst="rect">
              <a:avLst/>
            </a:prstGeom>
          </p:spPr>
        </p:pic>
        <p:sp>
          <p:nvSpPr>
            <p:cNvPr id="9" name="TextBox 8">
              <a:extLst>
                <a:ext uri="{FF2B5EF4-FFF2-40B4-BE49-F238E27FC236}">
                  <a16:creationId xmlns:a16="http://schemas.microsoft.com/office/drawing/2014/main" id="{C97878D2-E941-07B7-0B8C-2ED4D302B296}"/>
                </a:ext>
              </a:extLst>
            </p:cNvPr>
            <p:cNvSpPr txBox="1"/>
            <p:nvPr/>
          </p:nvSpPr>
          <p:spPr>
            <a:xfrm>
              <a:off x="8893923" y="3851023"/>
              <a:ext cx="2339102" cy="369332"/>
            </a:xfrm>
            <a:prstGeom prst="rect">
              <a:avLst/>
            </a:prstGeom>
            <a:noFill/>
          </p:spPr>
          <p:txBody>
            <a:bodyPr wrap="none" rtlCol="0">
              <a:spAutoFit/>
            </a:bodyPr>
            <a:lstStyle/>
            <a:p>
              <a:r>
                <a:rPr lang="en-AU" dirty="0"/>
                <a:t>Parallel projection [1]</a:t>
              </a:r>
            </a:p>
          </p:txBody>
        </p:sp>
      </p:grpSp>
      <p:grpSp>
        <p:nvGrpSpPr>
          <p:cNvPr id="5" name="Group 4">
            <a:extLst>
              <a:ext uri="{FF2B5EF4-FFF2-40B4-BE49-F238E27FC236}">
                <a16:creationId xmlns:a16="http://schemas.microsoft.com/office/drawing/2014/main" id="{81B27571-AD09-8F64-F155-491EFAE9E709}"/>
              </a:ext>
            </a:extLst>
          </p:cNvPr>
          <p:cNvGrpSpPr/>
          <p:nvPr/>
        </p:nvGrpSpPr>
        <p:grpSpPr>
          <a:xfrm>
            <a:off x="-1" y="-1"/>
            <a:ext cx="339306" cy="2639682"/>
            <a:chOff x="-1" y="-1"/>
            <a:chExt cx="339306" cy="2639682"/>
          </a:xfrm>
        </p:grpSpPr>
        <p:sp>
          <p:nvSpPr>
            <p:cNvPr id="6" name="Text Placeholder 6">
              <a:extLst>
                <a:ext uri="{FF2B5EF4-FFF2-40B4-BE49-F238E27FC236}">
                  <a16:creationId xmlns:a16="http://schemas.microsoft.com/office/drawing/2014/main" id="{6007B59F-3D94-A622-F028-09CA3B407854}"/>
                </a:ext>
              </a:extLst>
            </p:cNvPr>
            <p:cNvSpPr txBox="1">
              <a:spLocks/>
            </p:cNvSpPr>
            <p:nvPr/>
          </p:nvSpPr>
          <p:spPr>
            <a:xfrm>
              <a:off x="0" y="336632"/>
              <a:ext cx="339305" cy="2303049"/>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Orthogonal Projection</a:t>
              </a:r>
            </a:p>
          </p:txBody>
        </p:sp>
        <p:sp>
          <p:nvSpPr>
            <p:cNvPr id="7" name="Rectangle 6">
              <a:extLst>
                <a:ext uri="{FF2B5EF4-FFF2-40B4-BE49-F238E27FC236}">
                  <a16:creationId xmlns:a16="http://schemas.microsoft.com/office/drawing/2014/main" id="{01292F52-2F47-F851-1199-D9E79373FFAB}"/>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22E3414C-7DAF-3E27-F953-0559B3BB7114}"/>
                </a:ext>
              </a:extLst>
            </p:cNvPr>
            <p:cNvPicPr>
              <a:picLocks noChangeAspect="1"/>
            </p:cNvPicPr>
            <p:nvPr/>
          </p:nvPicPr>
          <p:blipFill>
            <a:blip r:embed="rId5"/>
            <a:stretch>
              <a:fillRect/>
            </a:stretch>
          </p:blipFill>
          <p:spPr>
            <a:xfrm>
              <a:off x="75358" y="45909"/>
              <a:ext cx="187932" cy="251236"/>
            </a:xfrm>
            <a:prstGeom prst="rect">
              <a:avLst/>
            </a:prstGeom>
          </p:spPr>
        </p:pic>
      </p:grpSp>
    </p:spTree>
    <p:extLst>
      <p:ext uri="{BB962C8B-B14F-4D97-AF65-F5344CB8AC3E}">
        <p14:creationId xmlns:p14="http://schemas.microsoft.com/office/powerpoint/2010/main" val="15810994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0C34B-00A1-79BF-2AF9-2888F1FA724E}"/>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05FBEEA2-F2B6-676A-4A3F-5F2D7C05EF26}"/>
              </a:ext>
            </a:extLst>
          </p:cNvPr>
          <p:cNvPicPr>
            <a:picLocks noChangeAspect="1"/>
          </p:cNvPicPr>
          <p:nvPr/>
        </p:nvPicPr>
        <p:blipFill>
          <a:blip r:embed="rId3"/>
          <a:stretch>
            <a:fillRect/>
          </a:stretch>
        </p:blipFill>
        <p:spPr>
          <a:xfrm>
            <a:off x="7932738" y="0"/>
            <a:ext cx="4261473" cy="6559865"/>
          </a:xfrm>
          <a:prstGeom prst="rect">
            <a:avLst/>
          </a:prstGeom>
        </p:spPr>
      </p:pic>
      <p:sp>
        <p:nvSpPr>
          <p:cNvPr id="2" name="Title 1">
            <a:extLst>
              <a:ext uri="{FF2B5EF4-FFF2-40B4-BE49-F238E27FC236}">
                <a16:creationId xmlns:a16="http://schemas.microsoft.com/office/drawing/2014/main" id="{CF21C0F6-2D34-1AFC-CC57-0342407ABB5F}"/>
              </a:ext>
            </a:extLst>
          </p:cNvPr>
          <p:cNvSpPr>
            <a:spLocks noGrp="1"/>
          </p:cNvSpPr>
          <p:nvPr>
            <p:ph type="title"/>
          </p:nvPr>
        </p:nvSpPr>
        <p:spPr>
          <a:xfrm>
            <a:off x="1055941" y="873125"/>
            <a:ext cx="3766393" cy="524553"/>
          </a:xfrm>
        </p:spPr>
        <p:txBody>
          <a:bodyPr/>
          <a:lstStyle/>
          <a:p>
            <a:r>
              <a:rPr lang="en-AU" dirty="0"/>
              <a:t>Technical Drawings</a:t>
            </a:r>
          </a:p>
        </p:txBody>
      </p:sp>
      <p:sp>
        <p:nvSpPr>
          <p:cNvPr id="3" name="Text Placeholder 2">
            <a:extLst>
              <a:ext uri="{FF2B5EF4-FFF2-40B4-BE49-F238E27FC236}">
                <a16:creationId xmlns:a16="http://schemas.microsoft.com/office/drawing/2014/main" id="{9A0AA3CA-35E0-6779-6291-8C93F1D51441}"/>
              </a:ext>
            </a:extLst>
          </p:cNvPr>
          <p:cNvSpPr>
            <a:spLocks noGrp="1"/>
          </p:cNvSpPr>
          <p:nvPr>
            <p:ph type="body" sz="quarter" idx="11"/>
          </p:nvPr>
        </p:nvSpPr>
        <p:spPr/>
        <p:txBody>
          <a:bodyPr/>
          <a:lstStyle/>
          <a:p>
            <a:r>
              <a:rPr lang="en-AU" dirty="0"/>
              <a:t>ISO Projections</a:t>
            </a:r>
          </a:p>
        </p:txBody>
      </p:sp>
      <p:sp>
        <p:nvSpPr>
          <p:cNvPr id="4" name="Text Placeholder 3">
            <a:extLst>
              <a:ext uri="{FF2B5EF4-FFF2-40B4-BE49-F238E27FC236}">
                <a16:creationId xmlns:a16="http://schemas.microsoft.com/office/drawing/2014/main" id="{7E060E29-CE06-6634-0CDD-4AC68707F7D5}"/>
              </a:ext>
            </a:extLst>
          </p:cNvPr>
          <p:cNvSpPr>
            <a:spLocks noGrp="1"/>
          </p:cNvSpPr>
          <p:nvPr>
            <p:ph type="body" idx="1"/>
          </p:nvPr>
        </p:nvSpPr>
        <p:spPr>
          <a:xfrm>
            <a:off x="1055687" y="1918810"/>
            <a:ext cx="6877051" cy="3317557"/>
          </a:xfrm>
        </p:spPr>
        <p:txBody>
          <a:bodyPr/>
          <a:lstStyle/>
          <a:p>
            <a:r>
              <a:rPr lang="en-AU" dirty="0"/>
              <a:t>There are two methods of the orthogonal projection, namely third angle projection and first angle projection. The differences between the two are as follow:</a:t>
            </a:r>
          </a:p>
          <a:p>
            <a:pPr marL="342900" indent="-342900">
              <a:buFont typeface="+mj-lt"/>
              <a:buAutoNum type="alphaLcParenR"/>
            </a:pPr>
            <a:r>
              <a:rPr lang="en-AU" dirty="0"/>
              <a:t>Third angle projection: Each view is placed so that it represents the side of the object near to it in the adjacent view.</a:t>
            </a:r>
          </a:p>
          <a:p>
            <a:pPr marL="342900" indent="-342900">
              <a:buFont typeface="+mj-lt"/>
              <a:buAutoNum type="alphaLcParenR"/>
            </a:pPr>
            <a:r>
              <a:rPr lang="en-AU" dirty="0"/>
              <a:t>First angle projection: Each view is placed so that it represents the object remote from it in the adjacent view. </a:t>
            </a:r>
          </a:p>
          <a:p>
            <a:r>
              <a:rPr lang="en-AU" dirty="0"/>
              <a:t>In Australia, the third angle method of projection is preferred. Since there are two types of projections, the AS 1100.101 required all drawings to indicate the method of projection in the title block. The International Organization for Standardization (ISO) projection symbols are as below:</a:t>
            </a:r>
          </a:p>
          <a:p>
            <a:endParaRPr lang="en-AU" dirty="0"/>
          </a:p>
        </p:txBody>
      </p:sp>
      <p:grpSp>
        <p:nvGrpSpPr>
          <p:cNvPr id="15" name="Group 14">
            <a:extLst>
              <a:ext uri="{FF2B5EF4-FFF2-40B4-BE49-F238E27FC236}">
                <a16:creationId xmlns:a16="http://schemas.microsoft.com/office/drawing/2014/main" id="{53E6F6A7-5EDE-3EDF-919B-11ADE6A5E190}"/>
              </a:ext>
            </a:extLst>
          </p:cNvPr>
          <p:cNvGrpSpPr/>
          <p:nvPr/>
        </p:nvGrpSpPr>
        <p:grpSpPr>
          <a:xfrm>
            <a:off x="8707086" y="69535"/>
            <a:ext cx="2723823" cy="3179164"/>
            <a:chOff x="8707086" y="145735"/>
            <a:chExt cx="2723823" cy="3179164"/>
          </a:xfrm>
        </p:grpSpPr>
        <p:pic>
          <p:nvPicPr>
            <p:cNvPr id="6" name="Picture 5">
              <a:extLst>
                <a:ext uri="{FF2B5EF4-FFF2-40B4-BE49-F238E27FC236}">
                  <a16:creationId xmlns:a16="http://schemas.microsoft.com/office/drawing/2014/main" id="{43A7018F-907A-FE5F-B3A4-608A958B58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97212" y="145735"/>
              <a:ext cx="2332524" cy="2880000"/>
            </a:xfrm>
            <a:prstGeom prst="rect">
              <a:avLst/>
            </a:prstGeom>
          </p:spPr>
        </p:pic>
        <p:sp>
          <p:nvSpPr>
            <p:cNvPr id="13" name="TextBox 12">
              <a:extLst>
                <a:ext uri="{FF2B5EF4-FFF2-40B4-BE49-F238E27FC236}">
                  <a16:creationId xmlns:a16="http://schemas.microsoft.com/office/drawing/2014/main" id="{A9A9D7C1-2F78-B154-DCDF-0673737B4773}"/>
                </a:ext>
              </a:extLst>
            </p:cNvPr>
            <p:cNvSpPr txBox="1"/>
            <p:nvPr/>
          </p:nvSpPr>
          <p:spPr>
            <a:xfrm>
              <a:off x="8707086" y="2955567"/>
              <a:ext cx="2723823" cy="369332"/>
            </a:xfrm>
            <a:prstGeom prst="rect">
              <a:avLst/>
            </a:prstGeom>
            <a:noFill/>
          </p:spPr>
          <p:txBody>
            <a:bodyPr wrap="none" rtlCol="0">
              <a:spAutoFit/>
            </a:bodyPr>
            <a:lstStyle/>
            <a:p>
              <a:r>
                <a:rPr lang="en-AU" dirty="0"/>
                <a:t>Third angle projection [1]</a:t>
              </a:r>
            </a:p>
          </p:txBody>
        </p:sp>
      </p:grpSp>
      <p:grpSp>
        <p:nvGrpSpPr>
          <p:cNvPr id="16" name="Group 15">
            <a:extLst>
              <a:ext uri="{FF2B5EF4-FFF2-40B4-BE49-F238E27FC236}">
                <a16:creationId xmlns:a16="http://schemas.microsoft.com/office/drawing/2014/main" id="{40250BDF-61C5-9F08-92D3-0E56A9C4B740}"/>
              </a:ext>
            </a:extLst>
          </p:cNvPr>
          <p:cNvGrpSpPr/>
          <p:nvPr/>
        </p:nvGrpSpPr>
        <p:grpSpPr>
          <a:xfrm>
            <a:off x="8730372" y="3425470"/>
            <a:ext cx="2646878" cy="3197381"/>
            <a:chOff x="8730372" y="3476270"/>
            <a:chExt cx="2646878" cy="3197381"/>
          </a:xfrm>
        </p:grpSpPr>
        <p:pic>
          <p:nvPicPr>
            <p:cNvPr id="12" name="Picture 11">
              <a:extLst>
                <a:ext uri="{FF2B5EF4-FFF2-40B4-BE49-F238E27FC236}">
                  <a16:creationId xmlns:a16="http://schemas.microsoft.com/office/drawing/2014/main" id="{EC7424C8-893C-6E2B-2C36-545BF472E49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877886" y="3476270"/>
              <a:ext cx="2351850" cy="2880000"/>
            </a:xfrm>
            <a:prstGeom prst="rect">
              <a:avLst/>
            </a:prstGeom>
          </p:spPr>
        </p:pic>
        <p:sp>
          <p:nvSpPr>
            <p:cNvPr id="14" name="TextBox 13">
              <a:extLst>
                <a:ext uri="{FF2B5EF4-FFF2-40B4-BE49-F238E27FC236}">
                  <a16:creationId xmlns:a16="http://schemas.microsoft.com/office/drawing/2014/main" id="{E6E18E2D-2AE4-4674-1F09-015472AD2BCB}"/>
                </a:ext>
              </a:extLst>
            </p:cNvPr>
            <p:cNvSpPr txBox="1"/>
            <p:nvPr/>
          </p:nvSpPr>
          <p:spPr>
            <a:xfrm>
              <a:off x="8730372" y="6304319"/>
              <a:ext cx="2646878" cy="369332"/>
            </a:xfrm>
            <a:prstGeom prst="rect">
              <a:avLst/>
            </a:prstGeom>
            <a:noFill/>
          </p:spPr>
          <p:txBody>
            <a:bodyPr wrap="none" rtlCol="0">
              <a:spAutoFit/>
            </a:bodyPr>
            <a:lstStyle/>
            <a:p>
              <a:r>
                <a:rPr lang="en-AU" dirty="0"/>
                <a:t>First angle projection [2]</a:t>
              </a:r>
            </a:p>
          </p:txBody>
        </p:sp>
      </p:grpSp>
      <p:pic>
        <p:nvPicPr>
          <p:cNvPr id="18" name="Picture 17">
            <a:extLst>
              <a:ext uri="{FF2B5EF4-FFF2-40B4-BE49-F238E27FC236}">
                <a16:creationId xmlns:a16="http://schemas.microsoft.com/office/drawing/2014/main" id="{0C56877A-7FB0-6B48-77E9-2C5FDC4B9784}"/>
              </a:ext>
            </a:extLst>
          </p:cNvPr>
          <p:cNvPicPr>
            <a:picLocks noChangeAspect="1"/>
          </p:cNvPicPr>
          <p:nvPr/>
        </p:nvPicPr>
        <p:blipFill>
          <a:blip r:embed="rId6"/>
          <a:stretch>
            <a:fillRect/>
          </a:stretch>
        </p:blipFill>
        <p:spPr>
          <a:xfrm>
            <a:off x="1420454" y="5037464"/>
            <a:ext cx="5134692" cy="1371791"/>
          </a:xfrm>
          <a:prstGeom prst="rect">
            <a:avLst/>
          </a:prstGeom>
        </p:spPr>
      </p:pic>
      <p:grpSp>
        <p:nvGrpSpPr>
          <p:cNvPr id="5" name="Group 4">
            <a:extLst>
              <a:ext uri="{FF2B5EF4-FFF2-40B4-BE49-F238E27FC236}">
                <a16:creationId xmlns:a16="http://schemas.microsoft.com/office/drawing/2014/main" id="{E7BABE86-414F-D2AB-7FA6-6C40080305AC}"/>
              </a:ext>
            </a:extLst>
          </p:cNvPr>
          <p:cNvGrpSpPr/>
          <p:nvPr/>
        </p:nvGrpSpPr>
        <p:grpSpPr>
          <a:xfrm>
            <a:off x="-1" y="-1"/>
            <a:ext cx="339306" cy="2682963"/>
            <a:chOff x="-1" y="-1"/>
            <a:chExt cx="339306" cy="2682963"/>
          </a:xfrm>
        </p:grpSpPr>
        <p:sp>
          <p:nvSpPr>
            <p:cNvPr id="7" name="Text Placeholder 6">
              <a:extLst>
                <a:ext uri="{FF2B5EF4-FFF2-40B4-BE49-F238E27FC236}">
                  <a16:creationId xmlns:a16="http://schemas.microsoft.com/office/drawing/2014/main" id="{63E31B01-BCB4-E8DA-3F4D-37FFCA90155A}"/>
                </a:ext>
              </a:extLst>
            </p:cNvPr>
            <p:cNvSpPr txBox="1">
              <a:spLocks/>
            </p:cNvSpPr>
            <p:nvPr/>
          </p:nvSpPr>
          <p:spPr>
            <a:xfrm>
              <a:off x="0" y="336632"/>
              <a:ext cx="339305" cy="2346330"/>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ISO Projection Symbol</a:t>
              </a:r>
            </a:p>
          </p:txBody>
        </p:sp>
        <p:sp>
          <p:nvSpPr>
            <p:cNvPr id="8" name="Rectangle 7">
              <a:extLst>
                <a:ext uri="{FF2B5EF4-FFF2-40B4-BE49-F238E27FC236}">
                  <a16:creationId xmlns:a16="http://schemas.microsoft.com/office/drawing/2014/main" id="{2BC21621-1A86-CD61-DC54-E3C7BFA5F7E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865DFF43-34CB-B173-A6BA-510D026F0249}"/>
                </a:ext>
              </a:extLst>
            </p:cNvPr>
            <p:cNvPicPr>
              <a:picLocks noChangeAspect="1"/>
            </p:cNvPicPr>
            <p:nvPr/>
          </p:nvPicPr>
          <p:blipFill>
            <a:blip r:embed="rId7"/>
            <a:stretch>
              <a:fillRect/>
            </a:stretch>
          </p:blipFill>
          <p:spPr>
            <a:xfrm>
              <a:off x="75358" y="45909"/>
              <a:ext cx="187932" cy="251236"/>
            </a:xfrm>
            <a:prstGeom prst="rect">
              <a:avLst/>
            </a:prstGeom>
          </p:spPr>
        </p:pic>
      </p:grpSp>
    </p:spTree>
    <p:extLst>
      <p:ext uri="{BB962C8B-B14F-4D97-AF65-F5344CB8AC3E}">
        <p14:creationId xmlns:p14="http://schemas.microsoft.com/office/powerpoint/2010/main" val="799936760"/>
      </p:ext>
    </p:extLst>
  </p:cSld>
  <p:clrMapOvr>
    <a:masterClrMapping/>
  </p:clrMapOvr>
</p:sld>
</file>

<file path=ppt/theme/theme1.xml><?xml version="1.0" encoding="utf-8"?>
<a:theme xmlns:a="http://schemas.openxmlformats.org/drawingml/2006/main" name="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QL35859_Master Brand_Refreshed" id="{97735FE3-9D76-CB42-8282-D007570D992C}" vid="{98743D13-5FC3-FD49-A897-B342DD4DBC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98993af99459435a43748aca3ef68176">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994b4f62000eb01eeee9af66c50a1f2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648B47-1534-4EF0-96AB-CA02326F693B}">
  <ds:schemaRefs>
    <ds:schemaRef ds:uri="http://www.w3.org/XML/1998/namespace"/>
    <ds:schemaRef ds:uri="http://schemas.microsoft.com/office/infopath/2007/PartnerControls"/>
    <ds:schemaRef ds:uri="4e5ffde0-0f0b-44c6-8757-15b35a688724"/>
    <ds:schemaRef ds:uri="http://purl.org/dc/dcmitype/"/>
    <ds:schemaRef ds:uri="http://schemas.microsoft.com/office/2006/documentManagement/types"/>
    <ds:schemaRef ds:uri="5a80ecd8-527c-4050-8003-c2328ef2f39c"/>
    <ds:schemaRef ds:uri="http://purl.org/dc/terms/"/>
    <ds:schemaRef ds:uri="http://purl.org/dc/elements/1.1/"/>
    <ds:schemaRef ds:uri="http://schemas.openxmlformats.org/package/2006/metadata/core-properties"/>
    <ds:schemaRef ds:uri="http://schemas.microsoft.com/office/2006/metadata/properties"/>
    <ds:schemaRef ds:uri="c1c20314-91fd-4dff-998a-7a79842116fc"/>
    <ds:schemaRef ds:uri="1ed6b056-f5cc-4995-84e6-2a4ec15092a7"/>
    <ds:schemaRef ds:uri="b695005b-d803-47f4-974f-abac8cfe93be"/>
    <ds:schemaRef ds:uri="ef15ea92-d665-4eb4-91e3-7ae34e5e038a"/>
  </ds:schemaRefs>
</ds:datastoreItem>
</file>

<file path=customXml/itemProps2.xml><?xml version="1.0" encoding="utf-8"?>
<ds:datastoreItem xmlns:ds="http://schemas.openxmlformats.org/officeDocument/2006/customXml" ds:itemID="{A984D765-AC2E-4B1A-B7B8-3B8179047D7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15ea92-d665-4eb4-91e3-7ae34e5e038a"/>
    <ds:schemaRef ds:uri="b695005b-d803-47f4-974f-abac8cfe93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FD4AF9E-2031-4813-A8E3-247E2219C24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7240</TotalTime>
  <Words>1305</Words>
  <Application>Microsoft Office PowerPoint</Application>
  <PresentationFormat>Widescreen</PresentationFormat>
  <Paragraphs>114</Paragraphs>
  <Slides>9</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robotoregular</vt:lpstr>
      <vt:lpstr>-apple-system</vt:lpstr>
      <vt:lpstr>Calibri</vt:lpstr>
      <vt:lpstr>arial</vt:lpstr>
      <vt:lpstr>Aptos</vt:lpstr>
      <vt:lpstr>Office Theme</vt:lpstr>
      <vt:lpstr>Technical Drawing </vt:lpstr>
      <vt:lpstr>Technical Drawing</vt:lpstr>
      <vt:lpstr>Learning Objectives</vt:lpstr>
      <vt:lpstr>Technical Drawings</vt:lpstr>
      <vt:lpstr>Technical Drawings</vt:lpstr>
      <vt:lpstr>Technical Drawings </vt:lpstr>
      <vt:lpstr>Technical Drawings</vt:lpstr>
      <vt:lpstr>Technical Drawings</vt:lpstr>
      <vt:lpstr>Technical Drawings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Template (TAFE Queensland Master Brand)</dc:title>
  <dc:creator>TAFE Queensland</dc:creator>
  <cp:lastModifiedBy>Georgi Tomlinson</cp:lastModifiedBy>
  <cp:revision>28</cp:revision>
  <dcterms:created xsi:type="dcterms:W3CDTF">2023-10-22T03:23:40Z</dcterms:created>
  <dcterms:modified xsi:type="dcterms:W3CDTF">2025-10-16T10:54:07Z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ContentTypeId">
    <vt:lpwstr>0x0101006E3F2482381A214485F148E738AE1B9A</vt:lpwstr>
  </property>
  <property fmtid="{D5CDD505-2E9C-101B-9397-08002B2CF9AE}" pid="5" name="Area">
    <vt:lpwstr/>
  </property>
  <property fmtid="{D5CDD505-2E9C-101B-9397-08002B2CF9AE}" pid="6" name="TaxKeyword">
    <vt:lpwstr/>
  </property>
  <property fmtid="{D5CDD505-2E9C-101B-9397-08002B2CF9AE}" pid="7" name="PandPCategory">
    <vt:lpwstr>1515;#320 TAFE Queensland Brand|48f22511-66c6-4e73-977b-d7738d5c4680</vt:lpwstr>
  </property>
  <property fmtid="{D5CDD505-2E9C-101B-9397-08002B2CF9AE}" pid="8" name="_dlc_DocIdItemGuid">
    <vt:lpwstr>7fcb1ffa-ec16-453c-90f8-81626998649c</vt:lpwstr>
  </property>
  <property fmtid="{D5CDD505-2E9C-101B-9397-08002B2CF9AE}" pid="9" name="Scope">
    <vt:lpwstr>7;#All staff|52512cf1-7460-4f08-a370-7b30d022c859</vt:lpwstr>
  </property>
  <property fmtid="{D5CDD505-2E9C-101B-9397-08002B2CF9AE}" pid="10" name="PandPParentCategory">
    <vt:lpwstr>2;#300 Marketing and Communication|423b3318-0d6a-4918-8924-d266a809de54</vt:lpwstr>
  </property>
  <property fmtid="{D5CDD505-2E9C-101B-9397-08002B2CF9AE}" pid="11" name="Thumbnail">
    <vt:lpwstr>, </vt:lpwstr>
  </property>
  <property fmtid="{D5CDD505-2E9C-101B-9397-08002B2CF9AE}" pid="12" name="xd_ProgID">
    <vt:lpwstr/>
  </property>
  <property fmtid="{D5CDD505-2E9C-101B-9397-08002B2CF9AE}" pid="13" name="ComplianceAssetId">
    <vt:lpwstr/>
  </property>
  <property fmtid="{D5CDD505-2E9C-101B-9397-08002B2CF9AE}" pid="14" name="TemplateUrl">
    <vt:lpwstr/>
  </property>
  <property fmtid="{D5CDD505-2E9C-101B-9397-08002B2CF9AE}" pid="15" name="_ExtendedDescription">
    <vt:lpwstr/>
  </property>
  <property fmtid="{D5CDD505-2E9C-101B-9397-08002B2CF9AE}" pid="16" name="TriggerFlowInfo">
    <vt:lpwstr/>
  </property>
  <property fmtid="{D5CDD505-2E9C-101B-9397-08002B2CF9AE}" pid="17" name="xd_Signature">
    <vt:bool>false</vt:bool>
  </property>
  <property fmtid="{D5CDD505-2E9C-101B-9397-08002B2CF9AE}" pid="18" name="MSIP_Label_defa4170-0d19-0005-0004-bc88714345d2_Enabled">
    <vt:lpwstr>true</vt:lpwstr>
  </property>
  <property fmtid="{D5CDD505-2E9C-101B-9397-08002B2CF9AE}" pid="19" name="MSIP_Label_defa4170-0d19-0005-0004-bc88714345d2_SetDate">
    <vt:lpwstr>2025-10-08T00:44:58Z</vt:lpwstr>
  </property>
  <property fmtid="{D5CDD505-2E9C-101B-9397-08002B2CF9AE}" pid="20" name="MSIP_Label_defa4170-0d19-0005-0004-bc88714345d2_Method">
    <vt:lpwstr>Standard</vt:lpwstr>
  </property>
  <property fmtid="{D5CDD505-2E9C-101B-9397-08002B2CF9AE}" pid="21" name="MSIP_Label_defa4170-0d19-0005-0004-bc88714345d2_Name">
    <vt:lpwstr>defa4170-0d19-0005-0004-bc88714345d2</vt:lpwstr>
  </property>
  <property fmtid="{D5CDD505-2E9C-101B-9397-08002B2CF9AE}" pid="22" name="MSIP_Label_defa4170-0d19-0005-0004-bc88714345d2_SiteId">
    <vt:lpwstr>c5ccd573-ff69-4ff8-ada6-359bd6300982</vt:lpwstr>
  </property>
  <property fmtid="{D5CDD505-2E9C-101B-9397-08002B2CF9AE}" pid="23" name="MSIP_Label_defa4170-0d19-0005-0004-bc88714345d2_ActionId">
    <vt:lpwstr>6fd66489-5bc4-4a29-acfe-c64aa74f79e0</vt:lpwstr>
  </property>
  <property fmtid="{D5CDD505-2E9C-101B-9397-08002B2CF9AE}" pid="24" name="MSIP_Label_defa4170-0d19-0005-0004-bc88714345d2_ContentBits">
    <vt:lpwstr>0</vt:lpwstr>
  </property>
  <property fmtid="{D5CDD505-2E9C-101B-9397-08002B2CF9AE}" pid="25" name="MSIP_Label_defa4170-0d19-0005-0004-bc88714345d2_Tag">
    <vt:lpwstr>10, 3, 0, 1</vt:lpwstr>
  </property>
</Properties>
</file>